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594" r:id="rId3"/>
    <p:sldId id="595" r:id="rId4"/>
    <p:sldId id="596" r:id="rId5"/>
    <p:sldId id="257" r:id="rId6"/>
    <p:sldId id="597" r:id="rId7"/>
    <p:sldId id="598" r:id="rId8"/>
    <p:sldId id="263" r:id="rId9"/>
    <p:sldId id="262" r:id="rId10"/>
    <p:sldId id="599" r:id="rId11"/>
    <p:sldId id="590" r:id="rId12"/>
    <p:sldId id="600" r:id="rId13"/>
    <p:sldId id="591" r:id="rId14"/>
    <p:sldId id="587" r:id="rId15"/>
    <p:sldId id="601" r:id="rId16"/>
    <p:sldId id="264" r:id="rId17"/>
    <p:sldId id="559" r:id="rId18"/>
    <p:sldId id="563" r:id="rId19"/>
    <p:sldId id="560" r:id="rId20"/>
    <p:sldId id="582" r:id="rId21"/>
    <p:sldId id="562" r:id="rId22"/>
    <p:sldId id="583" r:id="rId23"/>
    <p:sldId id="273" r:id="rId24"/>
    <p:sldId id="602" r:id="rId25"/>
    <p:sldId id="604" r:id="rId26"/>
    <p:sldId id="603" r:id="rId27"/>
    <p:sldId id="265" r:id="rId28"/>
    <p:sldId id="283" r:id="rId29"/>
    <p:sldId id="284" r:id="rId30"/>
    <p:sldId id="285" r:id="rId31"/>
    <p:sldId id="586" r:id="rId32"/>
    <p:sldId id="605" r:id="rId33"/>
    <p:sldId id="606" r:id="rId34"/>
    <p:sldId id="607" r:id="rId35"/>
    <p:sldId id="588" r:id="rId36"/>
    <p:sldId id="608" r:id="rId37"/>
    <p:sldId id="609" r:id="rId38"/>
    <p:sldId id="610" r:id="rId39"/>
    <p:sldId id="611" r:id="rId40"/>
    <p:sldId id="612" r:id="rId41"/>
    <p:sldId id="589" r:id="rId42"/>
    <p:sldId id="258" r:id="rId43"/>
    <p:sldId id="592" r:id="rId44"/>
    <p:sldId id="593" r:id="rId45"/>
    <p:sldId id="613" r:id="rId46"/>
    <p:sldId id="630" r:id="rId47"/>
    <p:sldId id="631" r:id="rId48"/>
    <p:sldId id="629" r:id="rId49"/>
    <p:sldId id="628" r:id="rId50"/>
    <p:sldId id="259" r:id="rId51"/>
    <p:sldId id="633" r:id="rId52"/>
    <p:sldId id="634" r:id="rId53"/>
    <p:sldId id="635" r:id="rId54"/>
    <p:sldId id="626" r:id="rId55"/>
    <p:sldId id="637" r:id="rId56"/>
    <p:sldId id="638" r:id="rId57"/>
    <p:sldId id="627" r:id="rId58"/>
    <p:sldId id="643" r:id="rId59"/>
    <p:sldId id="639" r:id="rId60"/>
    <p:sldId id="644" r:id="rId61"/>
    <p:sldId id="645" r:id="rId62"/>
    <p:sldId id="640" r:id="rId63"/>
    <p:sldId id="641" r:id="rId64"/>
    <p:sldId id="642" r:id="rId65"/>
    <p:sldId id="650" r:id="rId66"/>
    <p:sldId id="651" r:id="rId67"/>
    <p:sldId id="672" r:id="rId68"/>
    <p:sldId id="673" r:id="rId69"/>
    <p:sldId id="674" r:id="rId70"/>
    <p:sldId id="388" r:id="rId71"/>
    <p:sldId id="389" r:id="rId72"/>
    <p:sldId id="666" r:id="rId73"/>
    <p:sldId id="667" r:id="rId74"/>
    <p:sldId id="668" r:id="rId75"/>
    <p:sldId id="665" r:id="rId76"/>
    <p:sldId id="652" r:id="rId77"/>
    <p:sldId id="653" r:id="rId78"/>
    <p:sldId id="654" r:id="rId79"/>
    <p:sldId id="655" r:id="rId80"/>
    <p:sldId id="659" r:id="rId81"/>
    <p:sldId id="660" r:id="rId82"/>
    <p:sldId id="661" r:id="rId83"/>
    <p:sldId id="662" r:id="rId84"/>
    <p:sldId id="664" r:id="rId85"/>
    <p:sldId id="663" r:id="rId86"/>
    <p:sldId id="670" r:id="rId87"/>
    <p:sldId id="671" r:id="rId88"/>
    <p:sldId id="261" r:id="rId89"/>
    <p:sldId id="567" r:id="rId90"/>
    <p:sldId id="579" r:id="rId91"/>
    <p:sldId id="580" r:id="rId92"/>
    <p:sldId id="581" r:id="rId93"/>
    <p:sldId id="574" r:id="rId94"/>
    <p:sldId id="584" r:id="rId95"/>
    <p:sldId id="585" r:id="rId96"/>
    <p:sldId id="622" r:id="rId97"/>
    <p:sldId id="621" r:id="rId98"/>
    <p:sldId id="623" r:id="rId99"/>
    <p:sldId id="624" r:id="rId100"/>
    <p:sldId id="620" r:id="rId101"/>
    <p:sldId id="614" r:id="rId102"/>
    <p:sldId id="616" r:id="rId103"/>
    <p:sldId id="617" r:id="rId104"/>
    <p:sldId id="618" r:id="rId105"/>
    <p:sldId id="619" r:id="rId106"/>
    <p:sldId id="646" r:id="rId107"/>
    <p:sldId id="648" r:id="rId108"/>
    <p:sldId id="649" r:id="rId109"/>
    <p:sldId id="657" r:id="rId110"/>
    <p:sldId id="658" r:id="rId111"/>
    <p:sldId id="669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7F4624E-6B74-5447-9208-09B61C490FCD}">
          <p14:sldIdLst>
            <p14:sldId id="256"/>
            <p14:sldId id="594"/>
            <p14:sldId id="595"/>
            <p14:sldId id="596"/>
            <p14:sldId id="257"/>
            <p14:sldId id="597"/>
            <p14:sldId id="598"/>
            <p14:sldId id="263"/>
          </p14:sldIdLst>
        </p14:section>
        <p14:section name="Cooling" id="{12EB0BE2-6BD1-734D-8062-58F31B7E27F6}">
          <p14:sldIdLst>
            <p14:sldId id="262"/>
            <p14:sldId id="599"/>
            <p14:sldId id="590"/>
            <p14:sldId id="600"/>
            <p14:sldId id="591"/>
            <p14:sldId id="587"/>
            <p14:sldId id="601"/>
            <p14:sldId id="264"/>
            <p14:sldId id="559"/>
            <p14:sldId id="563"/>
            <p14:sldId id="560"/>
            <p14:sldId id="582"/>
            <p14:sldId id="562"/>
            <p14:sldId id="583"/>
            <p14:sldId id="273"/>
            <p14:sldId id="602"/>
            <p14:sldId id="604"/>
            <p14:sldId id="603"/>
            <p14:sldId id="265"/>
            <p14:sldId id="283"/>
            <p14:sldId id="284"/>
            <p14:sldId id="285"/>
            <p14:sldId id="586"/>
            <p14:sldId id="605"/>
            <p14:sldId id="606"/>
            <p14:sldId id="607"/>
            <p14:sldId id="588"/>
            <p14:sldId id="608"/>
            <p14:sldId id="609"/>
            <p14:sldId id="610"/>
            <p14:sldId id="611"/>
            <p14:sldId id="612"/>
            <p14:sldId id="589"/>
            <p14:sldId id="258"/>
            <p14:sldId id="592"/>
            <p14:sldId id="593"/>
            <p14:sldId id="613"/>
          </p14:sldIdLst>
        </p14:section>
        <p14:section name="CoBS" id="{712ED5AE-FD0F-3748-9DBF-0A6A045D2358}">
          <p14:sldIdLst>
            <p14:sldId id="630"/>
            <p14:sldId id="631"/>
            <p14:sldId id="629"/>
            <p14:sldId id="628"/>
            <p14:sldId id="259"/>
            <p14:sldId id="633"/>
            <p14:sldId id="634"/>
            <p14:sldId id="635"/>
            <p14:sldId id="626"/>
            <p14:sldId id="637"/>
            <p14:sldId id="638"/>
            <p14:sldId id="627"/>
            <p14:sldId id="643"/>
            <p14:sldId id="639"/>
            <p14:sldId id="644"/>
            <p14:sldId id="645"/>
            <p14:sldId id="640"/>
            <p14:sldId id="641"/>
            <p14:sldId id="642"/>
          </p14:sldIdLst>
        </p14:section>
        <p14:section name="Raman" id="{0B5A7BD3-5D38-1746-A295-E2807F1F8872}">
          <p14:sldIdLst>
            <p14:sldId id="650"/>
            <p14:sldId id="651"/>
            <p14:sldId id="672"/>
            <p14:sldId id="673"/>
            <p14:sldId id="674"/>
            <p14:sldId id="388"/>
            <p14:sldId id="389"/>
            <p14:sldId id="666"/>
            <p14:sldId id="667"/>
            <p14:sldId id="668"/>
            <p14:sldId id="665"/>
            <p14:sldId id="652"/>
            <p14:sldId id="653"/>
            <p14:sldId id="654"/>
            <p14:sldId id="655"/>
            <p14:sldId id="659"/>
            <p14:sldId id="660"/>
            <p14:sldId id="661"/>
            <p14:sldId id="662"/>
            <p14:sldId id="664"/>
          </p14:sldIdLst>
        </p14:section>
        <p14:section name="Conclusion" id="{2CAFDADE-D71B-0943-8F57-0E076CA210F4}">
          <p14:sldIdLst>
            <p14:sldId id="663"/>
            <p14:sldId id="670"/>
            <p14:sldId id="671"/>
            <p14:sldId id="261"/>
          </p14:sldIdLst>
        </p14:section>
        <p14:section name="Hidden Cooling" id="{816AE976-F88F-6E4F-98F5-565ACFA4EFE6}">
          <p14:sldIdLst>
            <p14:sldId id="567"/>
            <p14:sldId id="579"/>
            <p14:sldId id="580"/>
            <p14:sldId id="581"/>
            <p14:sldId id="574"/>
            <p14:sldId id="584"/>
            <p14:sldId id="585"/>
            <p14:sldId id="622"/>
            <p14:sldId id="621"/>
            <p14:sldId id="623"/>
            <p14:sldId id="624"/>
            <p14:sldId id="620"/>
            <p14:sldId id="614"/>
            <p14:sldId id="616"/>
            <p14:sldId id="617"/>
            <p14:sldId id="618"/>
            <p14:sldId id="619"/>
          </p14:sldIdLst>
        </p14:section>
        <p14:section name="Hidden CoBS" id="{4526A445-E5A4-A243-B5CA-1BE4EC6C7485}">
          <p14:sldIdLst>
            <p14:sldId id="646"/>
            <p14:sldId id="648"/>
            <p14:sldId id="649"/>
            <p14:sldId id="657"/>
            <p14:sldId id="658"/>
          </p14:sldIdLst>
        </p14:section>
        <p14:section name="Hidden Raman" id="{7257E1CA-35B1-A140-9A8C-B475ABBD0358}">
          <p14:sldIdLst>
            <p14:sldId id="6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1D2C"/>
    <a:srgbClr val="1DA989"/>
    <a:srgbClr val="637CC7"/>
    <a:srgbClr val="006F5B"/>
    <a:srgbClr val="FFFFFE"/>
    <a:srgbClr val="414142"/>
    <a:srgbClr val="EB9CAC"/>
    <a:srgbClr val="162B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7"/>
    <p:restoredTop sz="96414"/>
  </p:normalViewPr>
  <p:slideViewPr>
    <p:cSldViewPr snapToGrid="0">
      <p:cViewPr>
        <p:scale>
          <a:sx n="130" d="100"/>
          <a:sy n="130" d="100"/>
        </p:scale>
        <p:origin x="296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7:18:18.332"/>
    </inkml:context>
    <inkml:brush xml:id="br0">
      <inkml:brushProperty name="width" value="0.10583" units="cm"/>
      <inkml:brushProperty name="height" value="0.10583" units="cm"/>
      <inkml:brushProperty name="color" value="#637CC7"/>
    </inkml:brush>
  </inkml:definitions>
  <inkml:trace contextRef="#ctx0" brushRef="#br0">1680 24 24575,'57'-2'0,"0"0"0,-22 2 0,22-2 0,1 0 0,-11 3 0,-30 0 0,28 0 0,-40-1 0,-1 0 0,-2 0 0,1 0 0,2 0 0,1 0 0,2 0 0,-2 0 0,2 0 0,-3 0 0,1 0 0,0-1 0,3 0 0,3 1 0,-1-2 0,1 2 0,-1-1 0,-3 1 0,1 0 0,-1 0 0,-2 0 0,3 0 0,1 0 0,4 0 0,0 0 0,1 0 0,-3 0 0,-1 0 0,-2-1 0,2 1 0,-4 0 0,1 0 0,-1-1 0,-1 1 0,1-1 0,1 0 0,-1 0 0,3 0 0,-2 0 0,4 0 0,0 1 0,1-1 0,0 1 0,-1-1 0,-3 1 0,0 0 0,-1 0 0,-2-1 0,1 1 0,1-1 0,-1 1 0,2 0 0,-2 0 0,-1-1 0,-1 1 0,1-1 0,-1 1 0,1 0 0,1 0 0,2 0 0,-1 0 0,0 0 0,0 0 0,1 0 0,2 0 0,4 0 0,1 1 0,2 0 0,-1-1 0,-3 0 0,-1 0 0,-3 0 0,-1 1 0,-1-1 0,0 1 0,1-1 0,1 0 0,0 0 0,2 0 0,-1 0 0,4 0 0,-4-1 0,1 1 0,-4-1 0,1 1 0,-1 0 0,2 0 0,-1 0 0,2 0 0,-1 0 0,1 0 0,-2 0 0,1 0 0,-4 0 0,-1 0 0,1 0 0,-1 0 0,3 0 0,-2 1 0,1-1 0,-1 1 0,0-1 0,0 1 0,0-1 0,0 2 0,0-2 0,1 1 0,0-1 0,0 1 0,1 1 0,-3-1 0,0 0 0,-2-1 0,1 1 0,-1 0 0,0 0 0,2 1 0,1 1 0,0 0 0,0 1 0,0-1 0,-1 1 0,0-1 0,0 0 0,0 0 0,0 0 0,-1 0 0,3 1 0,0 0 0,4 1 0,0-1 0,0-1 0,-3 1 0,-1-2 0,-1 2 0,-1-3 0,0 1 0,0 0 0,2 0 0,0 0 0,0 0 0,-2 1 0,0-1 0,1 0 0,-1 1 0,0-2 0,0 2 0,0-2 0,-1 1 0,0 0 0,0 0 0,-1 0 0,0 1 0,0-3 0,0 2 0,-2-2 0,1 3 0,0-2 0,0 2 0,0 0 0,1-1 0,0 1 0,0 1 0,0 0 0,1 1 0,-1-1 0,1 2 0,0-2 0,1 1 0,-1-2 0,0 1 0,1-1 0,-1 0 0,-1 1 0,2 0 0,0-1 0,0 2 0,0 0 0,1 0 0,-1-1 0,-1 2 0,-1-4 0,1 3 0,0-1 0,1 1 0,0-1 0,1 4 0,-1-5 0,0 2 0,-2-2 0,0 0 0,-1 1 0,1 0 0,-1 0 0,0 1 0,0-1 0,0 1 0,0 1 0,1-1 0,0 1 0,0 0 0,0 0 0,0 0 0,0-1 0,-1 2 0,1-2 0,0 3 0,1-4 0,-2 0 0,0 0 0,0-2 0,1 2 0,1 1 0,0 2 0,2 0 0,-1 0 0,0-1 0,-1-3 0,-2 0 0,0-1 0,-1 0 0,1 0 0,-1-1 0,1 1 0,-2 0 0,1 0 0,-1 0 0,2 0 0,-1 1 0,0-1 0,0 2 0,-1-2 0,2 2 0,-1-2 0,0 1 0,0-1 0,0 2 0,0 2 0,0 0 0,1 1 0,-1-1 0,0-2 0,1 1 0,-1-2 0,0 0 0,0 0 0,0 0 0,0-1 0,0 0 0,-1 0 0,0 0 0,1 0 0,-1 2 0,1 0 0,-1 0 0,1 0 0,1 0 0,-1-2 0,0 1 0,-1-1 0,0 1 0,1 2 0,1-1 0,0 1 0,-1 0 0,0-3 0,0 1 0,0-1 0,-1 1 0,1 0 0,-1 0 0,1 2 0,-1-2 0,0 2 0,1-1 0,-1 1 0,1 0 0,0 0 0,-1 0 0,1 1 0,-1-2 0,0 1 0,0-1 0,0 0 0,1-1 0,-1 0 0,0 1 0,0-1 0,0 1 0,0-1 0,0 0 0,0 1 0,0-1 0,0 0 0,0 0 0,0 0 0,0-1 0,1 1 0,-1 0 0,1 0 0,-1 1 0,0-1 0,1 1 0,-1 0 0,1-1 0,-1 2 0,0-1 0,0 1 0,0 1 0,0 0 0,0 0 0,0-2 0,0 0 0,0-1 0,0 1 0,0-2 0,-1 2 0,1 1 0,-1 0 0,0 1 0,1-1 0,-1 0 0,0 0 0,-1-1 0,1 0 0,0 0 0,1-1 0,0 0 0,0 0 0,0-1 0,0 0 0,0 1 0,0-2 0,-1 3 0,0-1 0,1 2 0,-1-2 0,1 0 0,-1-1 0,1 0 0,-1 0 0,1 1 0,0 0 0,-1 1 0,-1 0 0,-1 2 0,0-1 0,-2 1 0,0 0 0,0 2 0,0-1 0,0-1 0,0 1 0,0-1 0,1 1 0,0-3 0,1 0 0,-1-1 0,1 0 0,0 0 0,1 0 0,-1 0 0,1 1 0,-1-1 0,1 2 0,0-1 0,0 1 0,0-1 0,0 0 0,-1 1 0,1 0 0,-1 0 0,2 0 0,-1-2 0,0 2 0,1-1 0,-1 1 0,0-1 0,0 2 0,0-2 0,-1 1 0,2 0 0,0-1 0,-1 0 0,0-1 0,-2 1 0,2 0 0,-1 1 0,1-2 0,0 1 0,-1 0 0,2-1 0,-2 0 0,1 0 0,0 0 0,0-1 0,0 1 0,-1-1 0,2 2 0,-2-1 0,1 1 0,-2 0 0,1 1 0,-1 0 0,2-1 0,-1 0 0,0 0 0,0-1 0,0 0 0,0 0 0,2 0 0,-1-1 0,0 1 0,-1-1 0,0 1 0,1-1 0,-1 0 0,2 1 0,-3-1 0,2 1 0,-2 0 0,1 0 0,-2 1 0,2-1 0,-1 0 0,0 1 0,0-2 0,0 1 0,1 0 0,-1 1 0,0-1 0,0 0 0,0 1 0,0-1 0,0 0 0,1 1 0,0-1 0,-1 1 0,1-1 0,-1 0 0,1 1 0,-1-1 0,0 0 0,-1 0 0,1 0 0,1-1 0,-1 1 0,0-1 0,1 1 0,-2 0 0,0 0 0,1 1 0,-1-1 0,2 0 0,-1 1 0,-1-1 0,1 1 0,0-1 0,-1 0 0,1 2 0,-2-2 0,0 2 0,1-2 0,0 2 0,-1-2 0,0 1 0,0 1 0,0 0 0,-1 0 0,0 0 0,0 0 0,1-1 0,-2 1 0,1-1 0,-2 2 0,1-1 0,0-1 0,1 2 0,-1-3 0,0 3 0,1-3 0,0 2 0,0-1 0,1 0 0,0 0 0,0 1 0,0-2 0,1 0 0,-1 1 0,3-1 0,-3 0 0,3 0 0,-2-1 0,0 1 0,-2 0 0,0 0 0,0 0 0,-1 1 0,1-1 0,0 0 0,0 1 0,1-1 0,-2 0 0,2-1 0,-1 1 0,2-1 0,-1 0 0,1 0 0,0 0 0,0 0 0,0 1 0,0-2 0,0 1 0,-1 0 0,0 0 0,0 0 0,0 0 0,1 0 0,0-1 0,0 1 0,2-2 0,-2 1 0,2 1 0,-2-1 0,2 1 0,-1-1 0,0 0 0,1 1 0,0-2 0,0 1 0,0 0 0,0 1 0,-1-1 0,1 0 0,-2 0 0,3 1 0,-3 0 0,1-1 0,0 1 0,0 0 0,0-1 0,0 1 0,1 0 0,-1 0 0,1-1 0,-1 1 0,0-1 0,0 0 0,0 0 0,0 1 0,0 0 0,0-1 0,0 1 0,0 0 0,1-1 0,0 0 0,-1 0 0,0 0 0,-1 1 0,0-1 0,1 1 0,-3 0 0,2 1 0,-1-1 0,-1 0 0,1 0 0,0-1 0,0 1 0,1-2 0,1 2 0,0 0 0,-1-1 0,1 0 0,-2 0 0,1 2 0,-1-1 0,0 0 0,0 0 0,-1-1 0,2 1 0,-2 0 0,2-1 0,-1 1 0,0 1 0,-1-2 0,0 1 0,0 0 0,1-1 0,0 1 0,0-1 0,0 1 0,-2-1 0,2 0 0,0 0 0,0 1 0,-1-1 0,0 1 0,0 0 0,0-1 0,1 0 0,0 0 0,0 1 0,1 0 0,-1-1 0,1 2 0,-1-1 0,0 0 0,-1 0 0,0-1 0,-2 1 0,1 0 0,0-1 0,-1 1 0,1 0 0,-2 0 0,2-1 0,-1 2 0,0-1 0,-1 1 0,1 0 0,-1-1 0,2 1 0,-1-2 0,1 2 0,-1 0 0,0 0 0,0 0 0,0 1 0,-2-1 0,2 1 0,-3 0 0,3-2 0,-1 2 0,-1-2 0,3 1 0,-3-1 0,3 2 0,-1-1 0,1-1 0,1 0 0,-1 0 0,1 1 0,0-2 0,-1 1 0,2 0 0,-2 0 0,1-1 0,0 2 0,-1-1 0,1 0 0,0 0 0,1-1 0,0 0 0,1 1 0,0-2 0,0 2 0,0-2 0,-1 1 0,0 1 0,0-1 0,0 1 0,-2-1 0,1 2 0,-2-1 0,0 0 0,0 0 0,0-1 0,1 1 0,0 0 0,0 0 0,-1-1 0,0 2 0,0-1 0,0 0 0,0 0 0,1 0 0,0-2 0,0 2 0,0-1 0,-1 1 0,1 0 0,-1 1 0,0-1 0,-1 0 0,1 1 0,-1-1 0,1-1 0,1 1 0,-2 0 0,2-1 0,-2 2 0,-2-1 0,2 1 0,-4-1 0,4 1 0,-2 0 0,-1-1 0,-2 1 0,1-1 0,-3 0 0,5 0 0,-2 0 0,5 0 0,-2 0 0,1 0 0,0-1 0,0 0 0,1 1 0,0-1 0,1 1 0,-1-1 0,0 1 0,0 1 0,0-1 0,-3 2 0,1-2 0,-2 1 0,1-1 0,1 0 0,-1 0 0,2 0 0,1-2 0,0 2 0,0-1 0,-1 0 0,-1 1 0,-1 0 0,-1 0 0,-2 0 0,2 0 0,-1 0 0,2 0 0,1 0 0,-3-1 0,2 2 0,-1 0 0,-3 0 0,2 0 0,-1-1 0,2 0 0,1 0 0,1 0 0,0 0 0,3-1 0,0 0 0,2 1 0,-3-1 0,3 1 0,-1-1 0,-2 1 0,3 0 0,-3 1 0,1 0 0,0-1 0,-1 0 0,1 0 0,2 1 0,-1-2 0,1 2 0,-1-1 0,1 1 0,-1-1 0,1 0 0,-1 1 0,1-1 0,0 0 0,0 0 0,0-1 0,1 1 0,-1 0 0,1-1 0,-1 1 0,-1 0 0,-1 0 0,2 0 0,-3 1 0,3 0 0,-4 1 0,3-1 0,-1 0 0,1 1 0,-1-1 0,1 0 0,0 0 0,0 0 0,-1 0 0,1 0 0,-2 1 0,-2 2 0,-1 1 0,-3 2 0,4-2 0,-1-1 0,4 0 0,-2 0 0,2 0 0,-1-2 0,1 1 0,0-2 0,2 2 0,-1-3 0,2 1 0,1 0 0,-1 0 0,1 0 0,-1 0 0,1-1 0,0 1 0,1-2 0,-1 1 0,0 0 0,0-1 0,0 1 0,0 0 0,1 1 0,0 0 0,-2 0 0,1-1 0,0 0 0,-1 1 0,1-2 0,-1 3 0,1-1 0,-2 2 0,0-1 0,0 1 0,-3-1 0,3 1 0,-3 1 0,3-1 0,-1 2 0,-1-2 0,2 0 0,0-1 0,1 0 0,1-1 0,-1 1 0,1 0 0,-2 0 0,0 1 0,-1 1 0,-1 1 0,-1 1 0,-1 0 0,-1 1 0,3-3 0,1 2 0,1-3 0,0 0 0,1 0 0,-1 1 0,1-2 0,0 1 0,1-2 0,0 1 0,1-1 0,0 1 0,0-1 0,0 0 0,-1 2 0,0 0 0,0 1 0,0 0 0,-1-1 0,-1 2 0,1-1 0,-1 1 0,0 0 0,1 1 0,-2 0 0,2 0 0,-1-1 0,2 0 0,-2 0 0,2 0 0,0-1 0,0 1 0,0-3 0,0 2 0,1-3 0,0 2 0,1-1 0,0 1 0,-1-2 0,1 1 0,0 0 0,-1 0 0,1 1 0,0-2 0,0 2 0,1-2 0,-1 0 0,0 0 0,0 0 0,0 1 0,-1 0 0,1 1 0,-1 1 0,0-1 0,0 2 0,-1-1 0,-1 1 0,1 0 0,0 1 0,0-1 0,0 2 0,1-2 0,-1 0 0,0 0 0,2 0 0,-1-1 0,1 1 0,0-1 0,-1 0 0,2-1 0,-1-1 0,1 1 0,0-1 0,0 1 0,-1 0 0,-1 1 0,2 1 0,-3 0 0,2 1 0,-1-1 0,1-1 0,-1 3 0,1-3 0,-1 1 0,1 1 0,0-1 0,0 0 0,0 0 0,0 0 0,-1-1 0,2 1 0,-1-2 0,0 0 0,0 1 0,0 0 0,1 1 0,0-1 0,-1 0 0,1-1 0,-1 0 0,1 0 0,0 1 0,-1 0 0,0 1 0,0-1 0,-1 1 0,2-1 0,-1 0 0,1 0 0,-1 0 0,2 0 0,-2 0 0,-1 0 0,2 1 0,-2 1 0,2-1 0,0-2 0,0 1 0,-1-1 0,0 1 0,1 0 0,0 0 0,1 0 0,-3 1 0,2-2 0,0 1 0,0-1 0,0 1 0,0-1 0,0 1 0,0-1 0,-1 0 0,2 1 0,-1-2 0,0 2 0,0-2 0,1 1 0,-2 1 0,2 1 0,-1 0 0,0 0 0,1 0 0,-1-2 0,1 2 0,-1-3 0,0 3 0,1-1 0,-2 1 0,2-1 0,-1-1 0,1 0 0,0-1 0,0 1 0,0 0 0,-1 0 0,1 1 0,0 0 0,0 0 0,0 0 0,-1-1 0,1 1 0,-1 0 0,1 1 0,-1 0 0,1-1 0,-1 2 0,1-2 0,0 0 0,0-1 0,0 1 0,0-1 0,0 0 0,0 2 0,0 0 0,0 1 0,0-2 0,0 1 0,0-1 0,0 1 0,1 0 0,-1 0 0,1 2 0,-1 0 0,1 0 0,-1 0 0,1-1 0,-1-1 0,1-1 0,-1 0 0,1-1 0,-1 0 0,2 0 0,-1-2 0,0 1 0,-1-1 0,0 0 0,1-1 0,-1 1 0,2-1 0,-2 1 0,1 1 0,0-1 0,0 1 0,0 0 0,1 0 0,-1-1 0,0 2 0,0-1 0,2 1 0,-1-1 0,1 1 0,-2 0 0,1 0 0,-1 0 0,1-1 0,-1 0 0,0 0 0,-1-1 0,1 0 0,0-1 0,0 1 0,0-1 0,1 1 0,0 0 0,0 1 0,0-1 0,1 2 0,-2-2 0,1 0 0,0 1 0,0 0 0,0 0 0,1 2 0,1 0 0,-1 1 0,1 0 0,0-1 0,-2-1 0,1-1 0,-2-2 0,1 2 0,-1-3 0,1 3 0,-1-2 0,2 1 0,0 1 0,0-2 0,0 1 0,-1-1 0,0 0 0,0-1 0,0 1 0,0 0 0,1 0 0,0 0 0,-1 0 0,0 0 0,0 0 0,0 0 0,0 2 0,1-3 0,-1 3 0,2-2 0,-1 0 0,1 0 0,-1 0 0,0 1 0,0-1 0,0 1 0,-1-1 0,1 0 0,-1 1 0,1-2 0,-2 1 0,1 0 0,0-1 0,-1 1 0,1 0 0,0-1 0,-1 1 0,1-1 0,-1 1 0,1-2 0,-1 1 0,1 0 0,0 1 0,0 0 0,-1 0 0,1 1 0,1 0 0,0 0 0,1 0 0,-2-1 0,2 2 0,-1-1 0,0 1 0,0 0 0,0 0 0,0 0 0,0 0 0,-1-1 0,0 1 0,0-2 0,0 2 0,1-1 0,-1 0 0,0 0 0,0-1 0,0 1 0,0-1 0,-1 1 0,1-1 0,0 1 0,0-1 0,-1 1 0,1 0 0,0 0 0,0 0 0,1 1 0,-2-2 0,2 1 0,-1-1 0,1 1 0,-1-1 0,1 1 0,0 0 0,0 1 0,0-1 0,1 1 0,0 0 0,0-1 0,0 0 0,-1 0 0,0 0 0,1 0 0,-1 0 0,1-1 0,0 1 0,0-1 0,-1 0 0,0 1 0,0-1 0,0 0 0,-1 0 0,2 0 0,-2-1 0,1 1 0,0-1 0,-1 0 0,2 0 0,-1 1 0,1 0 0,1 1 0,1 1 0,1 1 0,1-1 0,3 1 0,-2 0 0,2 0 0,-2 0 0,-1 0 0,0 0 0,-2-2 0,1 0 0,-1-1 0,1 0 0,-2 0 0,1 0 0,-1 0 0,-1-1 0,0 1 0,0 0 0,0-1 0,0 1 0,2 0 0,0 0 0,1 1 0,0-1 0,-1-1 0,-1 1 0,-1-1 0,-2 0 0,2 0 0,-1 1 0,3 0 0,-1 0 0,2 2 0,0-2 0,0 2 0,2 0 0,-2-1 0,0 0 0,0 0 0,-3 0 0,3 1 0,-2-1 0,1 1 0,-2-1 0,0 1 0,-1-2 0,-1 0 0,1 0 0,-1 0 0,2 0 0,-1-2 0,1 2 0,-1-1 0,1 1 0,0 0 0,1 0 0,-1 1 0,1-1 0,1 1 0,0 0 0,1 0 0,0 1 0,1-2 0,-2 1 0,3 0 0,-2 0 0,2 1 0,-2 0 0,1 0 0,3 1 0,1 2 0,4-2 0,1 2 0,-3-2 0,1 0 0,-5-1 0,0-1 0,-3-1 0,0 1 0,0-2 0,0 2 0,1-1 0,0-1 0,-1 0 0,-2 1 0,-1-1 0,0 0 0,1 0 0,-1-1 0,3 2 0,-2-2 0,4 2 0,-2-2 0,2 1 0,-1 0 0,0 1 0,2-1 0,-1 0 0,2 0 0,-1 0 0,1 0 0,-1 0 0,4 0 0,-2-1 0,1 0 0,-2 1 0,-1-1 0,0 1 0,-1-1 0,2 1 0,-1 0 0,0 1 0,0-1 0,-1 0 0,-1 0 0,0-1 0,0 1 0,1 0 0,4-1 0,-1 2 0,3-2 0,-6 2 0,1-1 0,-2 0 0,0 0 0,1 1 0,-2-2 0,3 1 0,-2-1 0,1 1 0,-2 0 0,-1-1 0,0 2 0,0-1 0,1 0 0,0 0 0,1 1 0,-1-1 0,1 0 0,0 0 0,-1 0 0,3 1 0,-3-1 0,1 0 0,0 0 0,1 0 0,2 0 0,0 1 0,2 0 0,0-1 0,1 1 0,1-1 0,-1 1 0,0 0 0,-3-1 0,-1 0 0,0 0 0,0 0 0,2 0 0,-1 0 0,1 0 0,-3 0 0,-1 0 0,1 0 0,-1 0 0,1 1 0,0-2 0,0 1 0,1-1 0,2 1 0,-3-1 0,1 1 0,-2-1 0,0 0 0,1 0 0,0 0 0,-2 0 0,1 0 0,-1 0 0,-1 0 0,1 0 0,-2 0 0,2 0 0,-2 0 0,2 0 0,-1 0 0,1 0 0,1 0 0,0 0 0,4-1 0,2 1 0,1-2 0,0 2 0,2-2 0,-3 2 0,4-2 0,-4 1 0,-1 0 0,-3 1 0,-2 0 0,-1-1 0,1 1 0,-1 0 0,-1 0 0,1 0 0,1 0 0,0 0 0,3 0 0,-1 0 0,0 0 0,0 0 0,-1 0 0,0 0 0,-2-1 0,2 1 0,-2-1 0,0 0 0,1 1 0,-1-1 0,0 1 0,-2 0 0,1 0 0,-2 0 0,1 0 0,0 0 0,1 0 0,1 0 0,2 0 0,-1-1 0,2-1 0,2 1 0,-2-1 0,0 1 0,-2 1 0,-2-2 0,2 2 0,-1-1 0,0 1 0,0-1 0,-1 1 0,1-1 0,-1 1 0,2 0 0,0-1 0,1 1 0,-2 0 0,3 0 0,-4 0 0,2 0 0,-1 0 0,0 0 0,0 0 0,2 0 0,-3 0 0,1 0 0,-2 0 0,0 0 0,-1 0 0,1 0 0,0 0 0,-1 0 0,1 0 0,1-1 0,0 1 0,1-1 0,-1 1 0,0 0 0,0 0 0,0 0 0,0 0 0,-1 0 0,1 0 0,0 0 0,0-1 0,1 1 0,-1-1 0,1 0 0,0 1 0,-2-1 0,1 1 0,1-2 0,-1 2 0,2-1 0,-1 0 0,0 1 0,1-1 0,-1-1 0,4 1 0,-3-1 0,3 0 0,-3 1 0,1-2 0,0 1 0,-1 1 0,1-1 0,-3 1 0,1 0 0,0 0 0,-2 0 0,2 0 0,-2 0 0,0 0 0,0 1 0,-1 0 0,0 0 0,0 0 0,0 0 0,-1 0 0,1-1 0,0 1 0,-1-1 0,1 0 0,0 1 0,0-1 0,-1 0 0,1 1 0,-2-1 0,3 1 0,-1 0 0,1 0 0,-1-1 0,1 0 0,1 0 0,-1 0 0,2 0 0,-1 0 0,0 0 0,-1-1 0,0 2 0,-2-1 0,2 0 0,-1 1 0,1-1 0,0 0 0,2 0 0,-1 0 0,-1 0 0,0 1 0,1 0 0,0 0 0,0 0 0,1 0 0,1-1 0,0 0 0,1 0 0,0-1 0,0 2 0,-1-1 0,-1 0 0,-2 1 0,-1 0 0,1 0 0,0 0 0,2-1 0,-1 1 0,2-1 0,-4 1 0,0 0 0,0 0 0,-2 0 0,2-1 0,-1 1 0,1-1 0,0 1 0,1-1 0,0 1 0,-2 0 0,1 0 0,0 0 0,-1 0 0,0 0 0,2 0 0,-3 0 0,2 0 0,-1 0 0,0 0 0,1 0 0,0-1 0,-1 1 0,1-1 0,-2 0 0,1 1 0,-1-1 0,0 1 0,0 0 0,2 0 0,-1-1 0,2 1 0,-3 0 0,1 0 0,-1 0 0,1-1 0,0 1 0,0-1 0,1 0 0,0 1 0,0-2 0,2 2 0,-1-1 0,1 1 0,0-1 0,-1 0 0,2 1 0,0-1 0,0 1 0,0-1 0,-2 1 0,0-1 0,-2 1 0,0-1 0,-1 1 0,1 0 0,-1 0 0,0 0 0,1 0 0,0 0 0,-1 0 0,1-1 0,0 1 0,0-1 0,-1 1 0,0 0 0,0 0 0,1 0 0,-1 0 0,0 0 0,0 0 0,0 0 0,0 0 0,0 0 0,0-1 0,1 1 0,0-1 0,0 0 0,0 1 0,0 0 0,-1-1 0,1 1 0,0-1 0,0 1 0,0 0 0,0-1 0,1 1 0,-2-1 0,2 0 0,-1 0 0,0 1 0,2-1 0,-2 1 0,1-1 0,-1 1 0,0-1 0,0 1 0,1-1 0,-1 1 0,2-1 0,0 1 0,0 0 0,0 0 0,1-2 0,-2 2 0,1-1 0,-2 1 0,1 0 0,-1 0 0,1 0 0,1-1 0,-1 1 0,1-1 0,-2 1 0,0 0 0,1 0 0,-1 0 0,1 0 0,-2 0 0,1 0 0,0 0 0,1 0 0,0 0 0,-1 0 0,0 0 0,0 0 0,1 0 0,0 0 0,2-1 0,-3 1 0,1-1 0,-1 1 0,0-1 0,0 1 0,0 0 0,0-1 0,1 1 0,-1-1 0,1 1 0,-2 0 0,1 0 0,-2 0 0,1 0 0,0-1 0,1 1 0,0 0 0,1 0 0,0 0 0,0-1 0,0 1 0,-1-2 0,0 2 0,0-1 0,0 1 0,0 0 0,0 0 0,0 0 0,0-1 0,1 1 0,-1 0 0,-1 0 0,0 0 0,0 0 0,0 0 0,0 0 0,1 0 0,0 0 0,0 0 0,0 0 0,-1-1 0,0 1 0,1-1 0,-1 1 0,0 0 0,0 0 0,0 0 0,0 0 0,1-1 0,1 1 0,-1-1 0,1 1 0,0 0 0,0 0 0,-1 0 0,1 0 0,1 0 0,-2 0 0,1-1 0,-1 1 0,-1 0 0,0 0 0,0 0 0,2 0 0,0 0 0,1 0 0,0 0 0,-2-1 0,-1 1 0,0-1 0,0 1 0,-1 0 0,1 0 0,1 0 0,-2 0 0,2 0 0,-1 0 0,-1 0 0,2 0 0,-1 0 0,0 0 0,0 0 0,-1 0 0,1 0 0,0 0 0,0 0 0,0 0 0,1 0 0,-1 0 0,1 0 0,-2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33AD8-3DE5-714B-96B1-F605518D5FA3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BC42-4918-C44A-BE35-851D9C8AB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7BC42-4918-C44A-BE35-851D9C8AB7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BB3A-EC56-9D15-2493-FA46902A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6CE1F-8469-27CC-7C73-E99BEF0B2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83ED-EA55-CFBD-71C5-E59F5320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8CC-170B-7447-B878-0EF7B219A2DB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C5A3-73ED-659C-C09E-FFF0E20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D26B-C3C4-D2BD-8E90-D58B81BD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D1B4-6819-7C1B-2F6F-FA67639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BF880-376D-0199-EF7D-DD0A64429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CC49-9250-E5DB-0C46-1463F1A3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6C3A-C3AB-B141-9C4C-D7A1FE364D0C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CE18-661E-989C-316E-2D5E4433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3EE9-1182-D1C6-E749-F01C34CA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9A5F7-D1B0-6CCB-19BC-D9876A15D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046A9-9CF7-7877-04C1-B1BD8FC7B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5E56-3445-44A6-6162-4C5F320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7514B-95CD-EF4C-A998-CDDE72E10A95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3269-600D-4C58-9130-E57EB331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4AF9-D42D-87BC-101D-342D7892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7C6C-59FE-0498-49CF-017DF37C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EF93-847A-DC1E-CAE7-14C51E49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0F4-6D86-44E1-FE1B-E5D8FB8A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00AF9-7F2D-9F47-A981-1B44A975AFB7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E59C4-20B9-1489-787B-A4DDC965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D3B7-DA6B-7B09-6421-0B607A2C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9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4893-9562-B020-8A68-BCC60A2E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C7EF7-29AA-2511-D3EF-7844ECEE6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6B4C-D79F-F6E5-B79C-C0D7E6E7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A6292-0958-3A49-9FAB-DFF6502AB770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E9BB-4565-6593-9F91-67367A44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B209-6D5C-5C7C-AB5C-48463356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F116-3211-C9EA-BFA0-CC66A4E6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624D-44F9-8502-02C6-37AAABD6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B550C-BE38-3E9A-1626-D676F7657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77141-C5E0-DD65-65E9-00DA9B2D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748C-0C6C-E64A-ABD4-7A58CDDA4CBE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4DC38-95E3-2AC8-AFEB-EED6FD9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C0B2F-FC1A-4724-777E-25EAC6A1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22D2-CAA5-A01D-689D-3C782755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C8EF-E8A7-F847-7153-B497CA7A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4471-3725-BAD4-0546-8D4266D70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E0163-6E40-99B5-A665-DDB82B5F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86C93-C4CA-538D-D88E-2081004BD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72A6-518F-A701-25FB-30EEB419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008A2-8013-9B4E-B57D-77890FA41747}" type="datetime1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F6B36-F0EB-B826-4944-71BAD9D06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E67A2-81C0-A8E7-AC53-436EEBB1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A410-F89B-684C-03F7-CBD10529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9D51D-AA4B-05B8-9183-1B6EDE46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4EF-8B3E-6B4B-AD67-61092D2F5BA7}" type="datetime1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98BE9-0C82-A1DB-7A0F-15417E29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E48DF-2A6F-DFE6-50F1-EF760874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9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667FC-FD47-4492-8C11-9271C2414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D74A3-481B-084D-A0FF-5842F9AD1980}" type="datetime1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73D50-7E16-12D8-3DEC-617B40EF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2EB-D799-40AE-DAB6-0E6D50B1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9B44-6B66-20D6-8289-A0BBC7FD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0286-0936-7850-B649-9381075ED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A3AE-A5F7-3A1D-DDFC-D93C2975E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EC66-DBB0-3F93-9E12-31B2DA43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C29E-3FE9-C741-B5DF-706AD169AE05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B334-0190-1E2B-189D-10EBE4D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64572-77C0-3C36-62BC-13C7603A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9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56F-3FDE-EE44-B529-6F590154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14D-7D1B-587B-124D-A68A9119D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3986E-E201-F155-2F3D-0A793495B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17F24-DBB9-6D31-247E-9EEAC8CA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05E4-33BB-194F-9D30-65391040CA32}" type="datetime1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9B1B0-7D77-252C-8BCA-67276120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5807C-DF77-983C-22EA-3AA4992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B42FF-8D46-617A-DFB5-7DAC928F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AB19-B4E1-55BC-1C5F-E2718483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9A5E-2105-01F6-4E24-9FE3187B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F602-B3A7-A849-8DB1-F6D904C60368}" type="datetime1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5CB77-A97D-BB48-80D2-6D897BED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BF2A-D8AD-C80E-8680-5321576F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E0B377-09E1-6B43-AABC-6541C2BC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3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D44A-0B45-02C7-04C6-289B86952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Traveling-Wave Phonons at Room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6FFF-B175-72BB-B5FA-13324410B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Joel N. Johnson</a:t>
            </a:r>
          </a:p>
          <a:p>
            <a:endParaRPr lang="en-US" dirty="0"/>
          </a:p>
          <a:p>
            <a:r>
              <a:rPr lang="en-US" dirty="0"/>
              <a:t>April 25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Northern Arizona University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7E3530-D68A-0E4B-262E-D7FD3ECBCCCC}"/>
              </a:ext>
            </a:extLst>
          </p:cNvPr>
          <p:cNvCxnSpPr>
            <a:cxnSpLocks/>
          </p:cNvCxnSpPr>
          <p:nvPr/>
        </p:nvCxnSpPr>
        <p:spPr>
          <a:xfrm>
            <a:off x="-98323" y="1826389"/>
            <a:ext cx="9822426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B1BD5-75FE-FD49-2F8A-C54AFCE69A2D}"/>
              </a:ext>
            </a:extLst>
          </p:cNvPr>
          <p:cNvCxnSpPr>
            <a:cxnSpLocks/>
          </p:cNvCxnSpPr>
          <p:nvPr/>
        </p:nvCxnSpPr>
        <p:spPr>
          <a:xfrm>
            <a:off x="3023720" y="3592053"/>
            <a:ext cx="9237106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34A27-FABD-B7CA-713D-778B64C0BBD2}"/>
              </a:ext>
            </a:extLst>
          </p:cNvPr>
          <p:cNvCxnSpPr>
            <a:cxnSpLocks/>
          </p:cNvCxnSpPr>
          <p:nvPr/>
        </p:nvCxnSpPr>
        <p:spPr>
          <a:xfrm>
            <a:off x="10569677" y="-108155"/>
            <a:ext cx="0" cy="3156155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3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57695-AB6E-F646-2DBC-7C8ECF14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226D-BCCC-BCA0-7153-2556066C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4E1E-7FF5-3CBC-4DEF-EB23E70F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r>
              <a:rPr lang="en-US" dirty="0"/>
              <a:t>Demonstrated for discrete cavity systems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Resonant cavities permit discrete modes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Tune laser just red of cavity resonance </a:t>
            </a:r>
            <a:r>
              <a:rPr lang="en-US" sz="1600" dirty="0">
                <a:solidFill>
                  <a:srgbClr val="414142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rgbClr val="414142"/>
                </a:solidFill>
              </a:rPr>
              <a:t> discrete mode cooling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90B20E-9CDC-A9DE-5A13-5219D2288BF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226F93-46FF-9034-8995-4538D4EF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0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A67A-023D-1534-920D-34F6B39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LCOF Fabrication</a:t>
            </a:r>
          </a:p>
        </p:txBody>
      </p:sp>
      <p:pic>
        <p:nvPicPr>
          <p:cNvPr id="8" name="Content Placeholder 7" descr="A computer screen with a picture of two black rectangular objects&#10;&#10;AI-generated content may be incorrect.">
            <a:extLst>
              <a:ext uri="{FF2B5EF4-FFF2-40B4-BE49-F238E27FC236}">
                <a16:creationId xmlns:a16="http://schemas.microsoft.com/office/drawing/2014/main" id="{1D233E4A-5076-7F87-1DBB-A53FA2EB5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98" t="28544" r="27000" b="43211"/>
          <a:stretch/>
        </p:blipFill>
        <p:spPr>
          <a:xfrm>
            <a:off x="838200" y="1421475"/>
            <a:ext cx="4916129" cy="12290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C5BCA-6532-067B-3608-31599A5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3E935A-70E7-A0D8-EEC4-87218BF2B8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89819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C50E15-90E1-D3EC-CE2A-CDD89861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38" t="5436" r="24857" b="54558"/>
          <a:stretch/>
        </p:blipFill>
        <p:spPr>
          <a:xfrm>
            <a:off x="6733779" y="1421475"/>
            <a:ext cx="3551480" cy="1229032"/>
          </a:xfrm>
          <a:prstGeom prst="rect">
            <a:avLst/>
          </a:prstGeom>
        </p:spPr>
      </p:pic>
      <p:pic>
        <p:nvPicPr>
          <p:cNvPr id="12" name="Picture 11" descr="A close-up of a glass panel&#10;&#10;AI-generated content may be incorrect.">
            <a:extLst>
              <a:ext uri="{FF2B5EF4-FFF2-40B4-BE49-F238E27FC236}">
                <a16:creationId xmlns:a16="http://schemas.microsoft.com/office/drawing/2014/main" id="{88415200-6FB7-5885-5EB2-BA104F627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033" y="2838787"/>
            <a:ext cx="4144296" cy="1900174"/>
          </a:xfrm>
          <a:prstGeom prst="rect">
            <a:avLst/>
          </a:prstGeom>
        </p:spPr>
      </p:pic>
      <p:pic>
        <p:nvPicPr>
          <p:cNvPr id="14" name="Picture 13" descr="A glass container with a black cap on a metal piece&#10;&#10;AI-generated content may be incorrect.">
            <a:extLst>
              <a:ext uri="{FF2B5EF4-FFF2-40B4-BE49-F238E27FC236}">
                <a16:creationId xmlns:a16="http://schemas.microsoft.com/office/drawing/2014/main" id="{7891758B-1D00-C537-B0A7-67110354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779" y="2838787"/>
            <a:ext cx="4144297" cy="1900174"/>
          </a:xfrm>
          <a:prstGeom prst="rect">
            <a:avLst/>
          </a:prstGeom>
        </p:spPr>
      </p:pic>
      <p:pic>
        <p:nvPicPr>
          <p:cNvPr id="16" name="Picture 15" descr="A red light circle with a circle in the middle&#10;&#10;AI-generated content may be incorrect.">
            <a:extLst>
              <a:ext uri="{FF2B5EF4-FFF2-40B4-BE49-F238E27FC236}">
                <a16:creationId xmlns:a16="http://schemas.microsoft.com/office/drawing/2014/main" id="{6CC9215E-0358-0577-297C-436D69C1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091" y="4927242"/>
            <a:ext cx="3913238" cy="1794233"/>
          </a:xfrm>
          <a:prstGeom prst="rect">
            <a:avLst/>
          </a:prstGeom>
        </p:spPr>
      </p:pic>
      <p:pic>
        <p:nvPicPr>
          <p:cNvPr id="18" name="Picture 17" descr="A small glass bottle with a black cap on a transparent surface&#10;&#10;AI-generated content may be incorrect.">
            <a:extLst>
              <a:ext uri="{FF2B5EF4-FFF2-40B4-BE49-F238E27FC236}">
                <a16:creationId xmlns:a16="http://schemas.microsoft.com/office/drawing/2014/main" id="{15A73438-64C0-B535-798C-DE2B8F8A7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779" y="4927242"/>
            <a:ext cx="3913239" cy="17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654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D730-B26F-7E5A-2A06-9A425585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EABB5F-6B5D-71FC-B573-82A62510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38" y="1463039"/>
            <a:ext cx="10968261" cy="47741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EC9C2-6CDB-BD15-D75B-49E7A826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37C50-0781-A313-4073-7606179D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 r="1422" b="-14818"/>
          <a:stretch/>
        </p:blipFill>
        <p:spPr>
          <a:xfrm rot="5400000">
            <a:off x="6908108" y="2783450"/>
            <a:ext cx="2684629" cy="274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666643-E2D0-4BB8-228A-ACE38B083769}"/>
              </a:ext>
            </a:extLst>
          </p:cNvPr>
          <p:cNvSpPr/>
          <p:nvPr/>
        </p:nvSpPr>
        <p:spPr>
          <a:xfrm>
            <a:off x="8397455" y="1950412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D2823-6806-0A0C-14AA-81C2D299FFC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4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CE1E80-6992-A7C0-5511-EFB233B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D4F9-BC7D-CE16-63B5-E36E90D0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9CD4-0F41-F014-6D21-5A639FF3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811BCD-FF21-444B-A5B7-B0CD86C74C3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61C121-D643-DF66-C376-94816C3D6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48" y="1443187"/>
            <a:ext cx="3518835" cy="264103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66E40-3DB6-D9F6-1271-4D4718A7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34" y="1443186"/>
            <a:ext cx="3518835" cy="2641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AD07-AA5A-A033-5B0E-197708F5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948" y="4080439"/>
            <a:ext cx="3518836" cy="2641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3FD16-CAEE-45A4-05BB-4C7B29834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433" y="4080439"/>
            <a:ext cx="3518836" cy="26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93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E9ECB8-A9E0-8581-C33C-B5DAF62B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68F1-5644-32E7-AFDA-FACF93E8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9BD9-A6B0-28A1-4641-B549E9D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4B460A-03A2-3F57-0B53-F55AE0D91E3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40100-9D8B-7EEE-82C8-0682749A3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59"/>
            <a:ext cx="7148052" cy="5364916"/>
          </a:xfrm>
        </p:spPr>
      </p:pic>
    </p:spTree>
    <p:extLst>
      <p:ext uri="{BB962C8B-B14F-4D97-AF65-F5344CB8AC3E}">
        <p14:creationId xmlns:p14="http://schemas.microsoft.com/office/powerpoint/2010/main" val="292125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11E7F8-9645-BA87-5B0C-6E195BFF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6E73-DE90-A1B8-0AA1-5AFA601A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631B-EBB9-C884-7D60-E5CD057A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2FAF6F-B907-B816-782E-E67153554FF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C0EA76-78C2-C6AE-A195-4BF2AC710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0" y="1363938"/>
            <a:ext cx="7138219" cy="5357537"/>
          </a:xfrm>
        </p:spPr>
      </p:pic>
    </p:spTree>
    <p:extLst>
      <p:ext uri="{BB962C8B-B14F-4D97-AF65-F5344CB8AC3E}">
        <p14:creationId xmlns:p14="http://schemas.microsoft.com/office/powerpoint/2010/main" val="276379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868E2-371C-9A11-462C-217E180B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0EF-C318-A574-7DCE-AC1326AA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Experiment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9501-2B66-14B7-8517-03331201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DEE6C-DA81-454F-6187-1E42A4903D6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84550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7E5958-A34B-A261-38E0-6034957AA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223" y="1374946"/>
            <a:ext cx="7123554" cy="5346529"/>
          </a:xfrm>
        </p:spPr>
      </p:pic>
    </p:spTree>
    <p:extLst>
      <p:ext uri="{BB962C8B-B14F-4D97-AF65-F5344CB8AC3E}">
        <p14:creationId xmlns:p14="http://schemas.microsoft.com/office/powerpoint/2010/main" val="3569147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D86EA5-CC6B-1369-6E2E-FD849D3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750A6B7-B72E-85D8-7303-4618985D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4" y="1423623"/>
            <a:ext cx="5329651" cy="532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8C89F-37CA-E2CA-4392-57E48CD0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86A5-8E96-3C0D-FF9B-DC62506B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35CEF3-8C4C-D2AF-D064-26BD10A555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9078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DEBD-4369-0E09-6CCB-6E08B2BE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61" y="2589707"/>
            <a:ext cx="2611166" cy="26111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101FC-9DDB-72F2-18EA-A50806BC00B7}"/>
              </a:ext>
            </a:extLst>
          </p:cNvPr>
          <p:cNvCxnSpPr>
            <a:cxnSpLocks/>
          </p:cNvCxnSpPr>
          <p:nvPr/>
        </p:nvCxnSpPr>
        <p:spPr>
          <a:xfrm>
            <a:off x="6806083" y="2832811"/>
            <a:ext cx="0" cy="2104292"/>
          </a:xfrm>
          <a:prstGeom prst="line">
            <a:avLst/>
          </a:prstGeom>
          <a:ln w="19050">
            <a:solidFill>
              <a:srgbClr val="00C2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[Solved] How to plot function sin(x)^2 / x^2 | 9to5Science">
            <a:extLst>
              <a:ext uri="{FF2B5EF4-FFF2-40B4-BE49-F238E27FC236}">
                <a16:creationId xmlns:a16="http://schemas.microsoft.com/office/drawing/2014/main" id="{5500FC15-1C56-A73A-CDEA-8B8FAD64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2780" r="1944" b="4016"/>
          <a:stretch/>
        </p:blipFill>
        <p:spPr bwMode="auto">
          <a:xfrm>
            <a:off x="8360216" y="4603484"/>
            <a:ext cx="2982420" cy="13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A3A2A3-3E57-F655-4035-9BD12ADF5F99}"/>
              </a:ext>
            </a:extLst>
          </p:cNvPr>
          <p:cNvSpPr/>
          <p:nvPr/>
        </p:nvSpPr>
        <p:spPr>
          <a:xfrm>
            <a:off x="9925804" y="4679011"/>
            <a:ext cx="592016" cy="31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2EF85C-3739-F910-E73C-0D7DD081E764}"/>
              </a:ext>
            </a:extLst>
          </p:cNvPr>
          <p:cNvCxnSpPr/>
          <p:nvPr/>
        </p:nvCxnSpPr>
        <p:spPr>
          <a:xfrm>
            <a:off x="9964325" y="4621020"/>
            <a:ext cx="0" cy="656492"/>
          </a:xfrm>
          <a:prstGeom prst="straightConnector1">
            <a:avLst/>
          </a:prstGeom>
          <a:ln w="19050">
            <a:solidFill>
              <a:srgbClr val="05DD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82FD92-7750-82E6-A165-BFE74F4A4487}"/>
              </a:ext>
            </a:extLst>
          </p:cNvPr>
          <p:cNvCxnSpPr>
            <a:cxnSpLocks/>
          </p:cNvCxnSpPr>
          <p:nvPr/>
        </p:nvCxnSpPr>
        <p:spPr>
          <a:xfrm>
            <a:off x="10353843" y="4989672"/>
            <a:ext cx="0" cy="778987"/>
          </a:xfrm>
          <a:prstGeom prst="straightConnector1">
            <a:avLst/>
          </a:prstGeom>
          <a:ln w="19050">
            <a:solidFill>
              <a:srgbClr val="55A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F1450-6838-B63D-1949-328C766796E2}"/>
              </a:ext>
            </a:extLst>
          </p:cNvPr>
          <p:cNvSpPr txBox="1"/>
          <p:nvPr/>
        </p:nvSpPr>
        <p:spPr>
          <a:xfrm>
            <a:off x="9857703" y="43937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GHz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C28ED6-DD0B-03D6-9E80-403FAB6AA3BA}"/>
              </a:ext>
            </a:extLst>
          </p:cNvPr>
          <p:cNvSpPr txBox="1"/>
          <p:nvPr/>
        </p:nvSpPr>
        <p:spPr>
          <a:xfrm>
            <a:off x="10235178" y="4754756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14.5 GHz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/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D0A07E-EC08-B1FA-D58E-C1C0651B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356" y="3348491"/>
                <a:ext cx="3913644" cy="531812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C0647D7-7EB4-CCCE-C210-B30C1A6E4BD9}"/>
              </a:ext>
            </a:extLst>
          </p:cNvPr>
          <p:cNvSpPr txBox="1"/>
          <p:nvPr/>
        </p:nvSpPr>
        <p:spPr>
          <a:xfrm>
            <a:off x="9030446" y="2690930"/>
            <a:ext cx="179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Pump-probe separation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C11E39-31F2-97A0-217A-61698FF20D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821161" y="2829430"/>
            <a:ext cx="692413" cy="49638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1E042E-ADD9-D2F7-1D8B-86BC9EBF1160}"/>
              </a:ext>
            </a:extLst>
          </p:cNvPr>
          <p:cNvCxnSpPr>
            <a:cxnSpLocks/>
            <a:stCxn id="21" idx="1"/>
            <a:endCxn id="24" idx="1"/>
          </p:cNvCxnSpPr>
          <p:nvPr/>
        </p:nvCxnSpPr>
        <p:spPr>
          <a:xfrm flipH="1">
            <a:off x="8182027" y="2829430"/>
            <a:ext cx="848419" cy="47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36C3B74A-9830-5E67-7655-352B4682B8BC}"/>
              </a:ext>
            </a:extLst>
          </p:cNvPr>
          <p:cNvSpPr/>
          <p:nvPr/>
        </p:nvSpPr>
        <p:spPr>
          <a:xfrm rot="10800000">
            <a:off x="8041350" y="2817195"/>
            <a:ext cx="140677" cy="2356297"/>
          </a:xfrm>
          <a:prstGeom prst="leftBrace">
            <a:avLst>
              <a:gd name="adj1" fmla="val 104166"/>
              <a:gd name="adj2" fmla="val 7951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/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D04BC1-F95F-F86C-3813-DB47D351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344" y="6030719"/>
                <a:ext cx="909543" cy="276999"/>
              </a:xfrm>
              <a:prstGeom prst="rect">
                <a:avLst/>
              </a:prstGeom>
              <a:blipFill>
                <a:blip r:embed="rId6"/>
                <a:stretch>
                  <a:fillRect l="-5556" t="-4348" r="-277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A9929-6601-5F36-50BB-92B754B5E033}"/>
              </a:ext>
            </a:extLst>
          </p:cNvPr>
          <p:cNvCxnSpPr>
            <a:cxnSpLocks/>
          </p:cNvCxnSpPr>
          <p:nvPr/>
        </p:nvCxnSpPr>
        <p:spPr>
          <a:xfrm>
            <a:off x="10744135" y="5277512"/>
            <a:ext cx="0" cy="514595"/>
          </a:xfrm>
          <a:prstGeom prst="straightConnector1">
            <a:avLst/>
          </a:prstGeom>
          <a:ln w="19050">
            <a:solidFill>
              <a:srgbClr val="7700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BE9CFE7-6E27-CBC0-D65C-61F7717F8626}"/>
              </a:ext>
            </a:extLst>
          </p:cNvPr>
          <p:cNvSpPr txBox="1"/>
          <p:nvPr/>
        </p:nvSpPr>
        <p:spPr>
          <a:xfrm>
            <a:off x="10635733" y="5062793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26.5 GHz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8344E4-E093-5AD9-6906-153BE4FEB35F}"/>
              </a:ext>
            </a:extLst>
          </p:cNvPr>
          <p:cNvSpPr/>
          <p:nvPr/>
        </p:nvSpPr>
        <p:spPr>
          <a:xfrm>
            <a:off x="8449860" y="5875388"/>
            <a:ext cx="2747895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9621B5-94B5-2BE9-0AC5-D6566577589A}"/>
              </a:ext>
            </a:extLst>
          </p:cNvPr>
          <p:cNvSpPr/>
          <p:nvPr/>
        </p:nvSpPr>
        <p:spPr>
          <a:xfrm>
            <a:off x="9586531" y="4777952"/>
            <a:ext cx="141607" cy="13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9279-46A4-3EA0-7CAE-0A99295CAB54}"/>
              </a:ext>
            </a:extLst>
          </p:cNvPr>
          <p:cNvCxnSpPr>
            <a:cxnSpLocks/>
          </p:cNvCxnSpPr>
          <p:nvPr/>
        </p:nvCxnSpPr>
        <p:spPr>
          <a:xfrm>
            <a:off x="11125135" y="5601120"/>
            <a:ext cx="0" cy="196849"/>
          </a:xfrm>
          <a:prstGeom prst="straightConnector1">
            <a:avLst/>
          </a:prstGeom>
          <a:ln w="19050">
            <a:solidFill>
              <a:srgbClr val="FF55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1BBD1B-4604-15C0-9BAC-BDB597B24AEE}"/>
              </a:ext>
            </a:extLst>
          </p:cNvPr>
          <p:cNvSpPr txBox="1"/>
          <p:nvPr/>
        </p:nvSpPr>
        <p:spPr>
          <a:xfrm>
            <a:off x="11010194" y="539381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 GHz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224DBF-8CBD-BAF0-D115-F4550C89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03" y="1884636"/>
            <a:ext cx="2111643" cy="44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53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FC66B8-3988-9A3E-0410-C5364CE7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EA87-30E8-6B35-ABF3-5C46373D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Sub-10 fW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6750-1B1A-9C1F-4000-2479E627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2EAF-A4A1-5AF0-EBD2-67BA6A77729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7830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2E0A754-5D57-467C-CDA3-6B695028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" y="2169841"/>
            <a:ext cx="5149645" cy="961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F7C6-3CBD-019A-166A-B2ACFF68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505"/>
          <a:stretch/>
        </p:blipFill>
        <p:spPr>
          <a:xfrm>
            <a:off x="1731013" y="4041074"/>
            <a:ext cx="2892070" cy="7364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655F6-4FB2-BCC8-B97B-8458C277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0040"/>
            <a:ext cx="5734294" cy="47785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B43B9B-99F4-FF89-09FD-4EFA7E62B6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0476"/>
          <a:stretch/>
        </p:blipFill>
        <p:spPr>
          <a:xfrm>
            <a:off x="4623083" y="3929329"/>
            <a:ext cx="263314" cy="9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4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394BDD-3920-19FD-F625-0129563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4391-7584-86BA-3585-79EC66A6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P, S, Pr Contribute Equally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AFDF-3334-921D-2CA4-68480C12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E4B3-0987-246B-6BD5-E3CFFDBDAF8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0564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E3AC37-2F38-396E-7E74-5B35016D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65" y="1145254"/>
            <a:ext cx="5486399" cy="5486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7E9224-1A90-48DC-BF15-20539887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1" y="2065370"/>
            <a:ext cx="5585949" cy="11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82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58470-843A-3E4A-75B4-D19EAB89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D5E02-F139-69F4-4EA2-31602E9D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6652" cy="4351338"/>
          </a:xfrm>
        </p:spPr>
        <p:txBody>
          <a:bodyPr/>
          <a:lstStyle/>
          <a:p>
            <a:r>
              <a:rPr lang="en-US" dirty="0"/>
              <a:t>Interference between the signal and the broad background continuum</a:t>
            </a:r>
          </a:p>
          <a:p>
            <a:r>
              <a:rPr lang="en-US" dirty="0"/>
              <a:t>Occurs when signal intensity is on the order of the background</a:t>
            </a:r>
          </a:p>
          <a:p>
            <a:r>
              <a:rPr lang="en-US" dirty="0"/>
              <a:t>Relative phases determine asymmetry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ECFBA-9B55-E1C4-C210-41ABA539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41D3-1DB5-88B5-FA2E-1149B82F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BC5789-AD3F-5633-37D5-FF01E30ADFA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438949-1B2B-E958-6322-B28C9886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55" y="3667087"/>
            <a:ext cx="2258347" cy="8130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C2457-4983-93BF-ED3E-9C90F361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26" y="5075863"/>
            <a:ext cx="3023215" cy="433033"/>
          </a:xfrm>
          <a:prstGeom prst="rect">
            <a:avLst/>
          </a:prstGeom>
          <a:ln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73164A-F8C1-3F5F-2770-5CBAC250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45" y="4954063"/>
            <a:ext cx="4377813" cy="676632"/>
          </a:xfrm>
          <a:prstGeom prst="rect">
            <a:avLst/>
          </a:prstGeom>
          <a:ln>
            <a:solidFill>
              <a:srgbClr val="414142"/>
            </a:solidFill>
          </a:ln>
        </p:spPr>
      </p:pic>
    </p:spTree>
    <p:extLst>
      <p:ext uri="{BB962C8B-B14F-4D97-AF65-F5344CB8AC3E}">
        <p14:creationId xmlns:p14="http://schemas.microsoft.com/office/powerpoint/2010/main" val="15344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B9A-EEE8-542D-D3EB-D8F58579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53E1-6974-8968-C045-9B712998E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2E00C-48D5-CBEE-2BC7-8F846720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3513C-B030-F6CF-D737-B15124F5BE0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0B4CD1-BF90-83E2-F14B-7940A6A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89AB37-F118-6D53-9478-DC94B14DB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833D-18B8-2B42-AC2B-8C90D238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Fano 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C5B1-2DAB-685B-1697-DB857634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109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4C564-454A-11C7-255B-D6AA3D18296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760538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93CFC1-ED44-1451-F4D4-E4877A5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1"/>
          <a:stretch/>
        </p:blipFill>
        <p:spPr>
          <a:xfrm>
            <a:off x="6215651" y="1831923"/>
            <a:ext cx="4789898" cy="4383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7973A-9E47-AE2A-B2A2-DBB829C2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91"/>
          <a:stretch/>
        </p:blipFill>
        <p:spPr>
          <a:xfrm>
            <a:off x="735830" y="1831923"/>
            <a:ext cx="4789898" cy="43831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/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solidFill>
                            <a:srgbClr val="162B5B"/>
                          </a:solidFill>
                          <a:latin typeface="Cambria Math" panose="02040503050406030204" pitchFamily="18" charset="0"/>
                        </a:rPr>
                        <m:t> / −</m:t>
                      </m:r>
                      <m:r>
                        <a:rPr lang="en-US" sz="3200" i="1">
                          <a:solidFill>
                            <a:srgbClr val="EB9CA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EB9CAC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F57699-D620-C198-2CB7-FB31A8E0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37" y="789105"/>
                <a:ext cx="1544525" cy="492443"/>
              </a:xfrm>
              <a:prstGeom prst="rect">
                <a:avLst/>
              </a:prstGeom>
              <a:blipFill>
                <a:blip r:embed="rId4"/>
                <a:stretch>
                  <a:fillRect l="-5738" t="-5000" r="-573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C6791D1-5604-B4FC-3268-54DC9C347145}"/>
              </a:ext>
            </a:extLst>
          </p:cNvPr>
          <p:cNvSpPr txBox="1"/>
          <p:nvPr/>
        </p:nvSpPr>
        <p:spPr>
          <a:xfrm>
            <a:off x="2339915" y="1505380"/>
            <a:ext cx="2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Naïve Lorentzian Fit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5D7923-AA84-1074-41D3-AAAACC845237}"/>
              </a:ext>
            </a:extLst>
          </p:cNvPr>
          <p:cNvSpPr txBox="1"/>
          <p:nvPr/>
        </p:nvSpPr>
        <p:spPr>
          <a:xfrm>
            <a:off x="8482781" y="1505380"/>
            <a:ext cx="1062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Fano Fit</a:t>
            </a:r>
          </a:p>
        </p:txBody>
      </p:sp>
    </p:spTree>
    <p:extLst>
      <p:ext uri="{BB962C8B-B14F-4D97-AF65-F5344CB8AC3E}">
        <p14:creationId xmlns:p14="http://schemas.microsoft.com/office/powerpoint/2010/main" val="570910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E00139-A151-7102-1E4E-51186B4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AD1F-8901-6BAD-AD3E-1555EEC5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Elastically-Suspended Photonic-Phononic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0E966-97E5-216C-C22F-4C4C1F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49450-BA8D-1F92-CE43-C265D3AF7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6324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B9B13E9-F33E-F4B0-59AE-8DF95A9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07" r="6743"/>
          <a:stretch/>
        </p:blipFill>
        <p:spPr>
          <a:xfrm>
            <a:off x="1185088" y="1584661"/>
            <a:ext cx="2167713" cy="298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6C14A-74F6-780F-FB54-D353895A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1" y="4673536"/>
            <a:ext cx="2743201" cy="1865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56621-9B52-6C19-B84C-EB2AEB7C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1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0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A3D5-B453-F1EB-2DE9-1F6D4098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9B73-1121-2E49-13C3-FDCD9FE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EE99-659E-2222-B520-9F8BB1E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CBD4-FA6A-4700-72BB-42DB89F8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8B5B81-BE5B-1289-97B9-E58A4DD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CDF9AEEB-DEFC-A5E1-6D8C-D19E6ED0E190}"/>
              </a:ext>
            </a:extLst>
          </p:cNvPr>
          <p:cNvSpPr/>
          <p:nvPr/>
        </p:nvSpPr>
        <p:spPr>
          <a:xfrm rot="16200000">
            <a:off x="5920701" y="5173449"/>
            <a:ext cx="449676" cy="412200"/>
          </a:xfrm>
          <a:prstGeom prst="bentArrow">
            <a:avLst>
              <a:gd name="adj1" fmla="val 13218"/>
              <a:gd name="adj2" fmla="val 17858"/>
              <a:gd name="adj3" fmla="val 25000"/>
              <a:gd name="adj4" fmla="val 78863"/>
            </a:avLst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1414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ED8-CEEB-4173-DC71-5F8E5DE3F64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03CB2-4DDC-10F6-B103-BAD5146F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9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4157-288D-8D7B-76A2-2EDC3A9B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30C3-AB3C-3E7E-B110-55139EF7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9FB7A-87EA-D8F9-1ABF-F22D3183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escape condition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Remove phonons faster than they are replenished:</a:t>
            </a:r>
          </a:p>
          <a:p>
            <a:pPr marL="457200" lvl="1" indent="0">
              <a:buNone/>
            </a:pPr>
            <a:endParaRPr lang="en-US" dirty="0">
              <a:solidFill>
                <a:srgbClr val="414142"/>
              </a:solidFill>
            </a:endParaRPr>
          </a:p>
          <a:p>
            <a:r>
              <a:rPr lang="en-US" dirty="0"/>
              <a:t>Challenging because scattered power scales with length: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49109-6434-8AA5-D741-EFF2D82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49" y="4566024"/>
            <a:ext cx="4534470" cy="80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5D5DF-7DBC-E1A5-1E24-46DFE5CF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19" y="2710766"/>
            <a:ext cx="1646492" cy="3568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EE00D9B0-BB40-833F-CA01-F1023A660021}"/>
              </a:ext>
            </a:extLst>
          </p:cNvPr>
          <p:cNvSpPr/>
          <p:nvPr/>
        </p:nvSpPr>
        <p:spPr>
          <a:xfrm rot="16200000">
            <a:off x="5431221" y="4921695"/>
            <a:ext cx="189016" cy="1160206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1B95B3C7-53E3-1E8C-BB0A-EEF9F97CA1FA}"/>
              </a:ext>
            </a:extLst>
          </p:cNvPr>
          <p:cNvSpPr/>
          <p:nvPr/>
        </p:nvSpPr>
        <p:spPr>
          <a:xfrm rot="16200000">
            <a:off x="6598802" y="4978229"/>
            <a:ext cx="189016" cy="1047135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BC48396-36C4-38D1-7CE1-AC05D426C79D}"/>
              </a:ext>
            </a:extLst>
          </p:cNvPr>
          <p:cNvSpPr/>
          <p:nvPr/>
        </p:nvSpPr>
        <p:spPr>
          <a:xfrm rot="16200000">
            <a:off x="7668268" y="5015306"/>
            <a:ext cx="189017" cy="972983"/>
          </a:xfrm>
          <a:prstGeom prst="leftBracket">
            <a:avLst/>
          </a:prstGeom>
          <a:noFill/>
          <a:ln w="28575">
            <a:solidFill>
              <a:srgbClr val="41414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D5A1F-4BDD-7CE8-A34B-F3C4CFE756EE}"/>
              </a:ext>
            </a:extLst>
          </p:cNvPr>
          <p:cNvSpPr txBox="1"/>
          <p:nvPr/>
        </p:nvSpPr>
        <p:spPr>
          <a:xfrm>
            <a:off x="5120810" y="5735511"/>
            <a:ext cx="80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Gain</a:t>
            </a:r>
            <a:endParaRPr lang="en-US" sz="2000" dirty="0">
              <a:solidFill>
                <a:srgbClr val="41414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6CB8-2894-14FE-B03C-17E61A104A81}"/>
              </a:ext>
            </a:extLst>
          </p:cNvPr>
          <p:cNvSpPr txBox="1"/>
          <p:nvPr/>
        </p:nvSpPr>
        <p:spPr>
          <a:xfrm>
            <a:off x="6173316" y="5735510"/>
            <a:ext cx="100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671DC-9D16-3E6F-378A-302F24284A46}"/>
              </a:ext>
            </a:extLst>
          </p:cNvPr>
          <p:cNvSpPr txBox="1"/>
          <p:nvPr/>
        </p:nvSpPr>
        <p:spPr>
          <a:xfrm>
            <a:off x="7155719" y="57393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Thermal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F2B318-B12D-D8AE-0615-CE84F8B03FB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890384-2CA8-C73C-FB8C-B27A83B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2EC-F30E-5A55-8177-8D00AE37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163A3-F878-CEFE-0A10-1EF5CD03EB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E99B59-5B8A-754E-B5D8-8523FC3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E7E37B-256D-B516-964F-1959255A80B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78EC-BAF7-AC73-6987-32CA28C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2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9D97F-8E09-4BB6-47CF-146806B6E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62E5-EFC7-2EB2-BE27-F33D3153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 of a Continuum of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Otterstrom et al. 2018: Chip waveguide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Extremely high engineered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=270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Challenging in fiber</a:t>
                </a:r>
              </a:p>
              <a:p>
                <a:endParaRPr lang="en-US" dirty="0"/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Requires large enough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small enough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</a:rPr>
                  <a:t> for fast escape</a:t>
                </a:r>
              </a:p>
              <a:p>
                <a:pPr lvl="1"/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Typical fiber has very low 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</a:rPr>
                      <m:t>∼0.001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41414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496BF-2994-E988-4D5C-27B9B0077F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264F72-4A29-1B32-FA25-0C123823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495" y="1825625"/>
            <a:ext cx="1918699" cy="208782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2D831-E5E4-4A01-FFFD-332EC59955E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88241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8DC1-3240-A8A4-770F-19AB24E1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9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5BA4E-5EE6-CF4F-9C72-57B48BDCBD3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2454-3D95-6246-A18E-908AF0B4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70A4EB-3A07-2747-A987-C93EDD94A0FC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50F7C-B324-9F47-AA49-08B92ADDB5EF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E65A83-753A-4B45-A196-01F4D2323E1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F586B-FBD9-A44A-A20C-06AA6A754981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08BDD-E135-BA44-BC3C-EE9BA518E9CE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513CC8-F909-CD4F-9605-05E114106ACC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002BA-90A2-4949-BC91-FFBC51C10054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D5EE55-2B65-924A-9D44-DC504B38D8B0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1935F-0F34-B145-9E38-C9E50439BD8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C06F5-8B82-884B-AF3F-D88EA35435AC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3486-DC1E-9643-682F-AA935285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6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6CC0F0-7D7D-4344-9576-06BDFB6A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  <a:endParaRPr 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672FE3-51D2-6A46-B3E6-FF398B300AB4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BEEC-0727-6C4A-819D-1EAD0B602308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0754C-AA1E-7345-98C1-7B21D24D898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D37049-E6A0-9640-A493-55FF075AD79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808487-9641-A243-8397-D864BEE8A741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7A2DC-D279-2648-B29B-1D8133FC28C1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CA54BC-AC2B-BA46-B407-EE5BF73FBCB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C38D-42DD-BC4C-A15C-42A1D2818FC1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FA8C91-CB75-D24A-8F78-2633E18D2B39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F151-AC77-D548-B0AE-A80E8B024798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5769B-5DFD-594A-B5DF-3A3CD1700E0D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AA4A8-051A-CD45-B88F-553AF3CAA88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EBAE4-D99E-C1A4-5B97-3D36E195169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46C22-B2FD-A94B-6D4D-C767CBE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1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EEB4-5657-7A40-BF73-DDD6C2ABD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9EDFF-A188-0344-B339-AAF64B6C5CE5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D758F6-1B43-6441-BB8A-315D5DBD1D21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D990A2-4DE7-3241-8B50-6471AE1754BF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099D5-61B2-7141-A3F5-25CCB9106A48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10215-38FF-C14C-BC91-E611A48BEE12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B7604-0D66-254F-85FC-423EF34E8A98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856D3D-AD62-9D4C-8BB3-F7CD672C8928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A378A9-BDEE-7846-80B0-18B191FB4A9F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F733-5A5A-FA4B-8F92-0C784766A37F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F1FD62-1116-984D-AE58-411B32A12896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ECFD1-76DB-1D4E-B763-BDE8B0BFEAEA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0AD99-D2CD-A544-8D79-DF991D97CCD1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481F20-1EAF-4D48-8AB7-8B1E547EB486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16BA12-EDC8-3AE0-9F54-75C70789347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C73A-1723-A5E0-01A4-861F890C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3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669BD-5202-813B-3ED0-C69BDBDF8C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40F3-D4C7-0A88-CC61-1B1588C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F94D4F-18C9-0747-830F-D5123B0C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6B201-7FD4-7043-8C6D-B223D87A72C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F80F03-40C7-DF44-B02E-7AB31847C5E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2F62B3-CF2E-3448-BD0D-691C2B882224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802B4B-B5D1-AE4C-A9B1-7843AE825F6B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1B839B-4C93-2C4B-BBF4-63D3E399DA07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4B84D-B5A5-864C-9825-1DDA4F8B49F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8F63C1-1D07-DF4B-9617-63D917C1863A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B27F9-10D5-3049-AFC7-FAD74D0109B7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55A29E-B91A-DA40-96E8-25626703FD9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E79CEE-AA39-064B-AEDF-C6DF53C2AFB8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970D6D-D0B0-C64F-B8BC-CFCA33EA69AB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C602B-4E76-BC4C-8901-7516DE215F29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D77218-864F-E04B-8E9F-47D8BEAA43C6}"/>
              </a:ext>
            </a:extLst>
          </p:cNvPr>
          <p:cNvSpPr txBox="1"/>
          <p:nvPr/>
        </p:nvSpPr>
        <p:spPr>
          <a:xfrm>
            <a:off x="4205961" y="4819491"/>
            <a:ext cx="12682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CEE442-9AB9-0D4D-A271-BA8C9B661550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93E6CC-719D-3125-E2FB-97739008650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E5F-62B8-14D6-787D-F60CC5DD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205C9-8141-5DED-2203-82FA544DBBD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4F0FE-4DA5-0FE5-CDE3-2EFD423A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2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C291-9A69-784A-AAC4-0D14336B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Cooling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5655EB-A03A-3B4B-9920-C36A2DE7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approaching sound wave (Brillouin scattering)</a:t>
            </a:r>
          </a:p>
          <a:p>
            <a:r>
              <a:rPr lang="en-US" sz="2400" dirty="0"/>
              <a:t>Energy transfers from sound to light:</a:t>
            </a:r>
          </a:p>
          <a:p>
            <a:pPr lvl="1"/>
            <a:r>
              <a:rPr lang="en-US" sz="2000" dirty="0"/>
              <a:t>Returning light is frequency upshifted (blue-shifted)</a:t>
            </a:r>
          </a:p>
          <a:p>
            <a:pPr lvl="1"/>
            <a:r>
              <a:rPr lang="en-US" sz="2000" dirty="0"/>
              <a:t>Sound wave intensity is lowered (cooled)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E8B163-3D16-3D4C-AE12-C9B3CE4EF743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F2C34-BF57-1F4F-9AFB-400506C265F6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C1E59-1624-8D47-A97F-DD9D6238E445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00F827-8C8E-3E48-8101-26AE8A3AB05E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10BF-3349-1D42-9F51-6B2314845899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BDFF7C-D0D6-8E43-9DA3-A2C762C0CD3D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FA1F74-4B76-104B-A3A2-49D4F085EF59}"/>
              </a:ext>
            </a:extLst>
          </p:cNvPr>
          <p:cNvCxnSpPr/>
          <p:nvPr/>
        </p:nvCxnSpPr>
        <p:spPr>
          <a:xfrm flipH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EA07C-81DF-AB43-9B96-0951C6037D16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12D694-01A3-E74C-8DFB-FCB5271C9321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1D47D7-77F3-8344-A7A8-7878ADBE2E13}"/>
              </a:ext>
            </a:extLst>
          </p:cNvPr>
          <p:cNvSpPr txBox="1"/>
          <p:nvPr/>
        </p:nvSpPr>
        <p:spPr>
          <a:xfrm>
            <a:off x="5586558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857B6B-D027-B94D-946C-F06BC9EBDF46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F9A6C-1D2E-E44C-844E-2F1A1FA3F95E}"/>
              </a:ext>
            </a:extLst>
          </p:cNvPr>
          <p:cNvSpPr txBox="1"/>
          <p:nvPr/>
        </p:nvSpPr>
        <p:spPr>
          <a:xfrm>
            <a:off x="4752909" y="5405535"/>
            <a:ext cx="41710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P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0A8C1-636E-394F-94C6-7E90D3D1D75D}"/>
              </a:ext>
            </a:extLst>
          </p:cNvPr>
          <p:cNvSpPr txBox="1"/>
          <p:nvPr/>
        </p:nvSpPr>
        <p:spPr>
          <a:xfrm>
            <a:off x="4205961" y="4819491"/>
            <a:ext cx="12554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  <a:r>
              <a:rPr lang="en-US" sz="1600" baseline="-25000" dirty="0"/>
              <a:t>aS </a:t>
            </a:r>
            <a:r>
              <a:rPr lang="en-US" sz="1600" dirty="0"/>
              <a:t>= ⍵</a:t>
            </a:r>
            <a:r>
              <a:rPr lang="en-US" sz="1600" baseline="-25000" dirty="0"/>
              <a:t>P</a:t>
            </a:r>
            <a:r>
              <a:rPr lang="en-US" sz="1600" dirty="0"/>
              <a:t> + Ω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F27E2-FF80-9844-9A23-1441E5D55C24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E11A5-0440-2D99-869D-3E3C616E8A03}"/>
              </a:ext>
            </a:extLst>
          </p:cNvPr>
          <p:cNvSpPr txBox="1"/>
          <p:nvPr/>
        </p:nvSpPr>
        <p:spPr>
          <a:xfrm>
            <a:off x="5275959" y="4145183"/>
            <a:ext cx="1441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37CC7"/>
                </a:solidFill>
              </a:rPr>
              <a:t>anti-Stokes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C55511-96C1-25EC-A072-2A43B62627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5991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DD5CF-9305-95C6-0757-189F08FB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30A-DFCC-0142-865B-CC74FF96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7A9A-FF36-7648-821C-613AA1CA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8F83D1-9EAA-92F7-963F-A13C012784E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4EAEE967-BE75-E327-3BBA-E1D4A3A9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A5EF-DF06-5806-0839-015DB7E21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8E0E-4096-8EB4-A019-095679B3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FCE-F03E-4DC4-3A08-3D90DA40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642D8-ECA8-1C6A-9B20-268B50477D13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E35C9-1CCE-BACD-E679-29E4B749CAB8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CF007-07A9-0E80-DCB7-B8E7C2D1E64C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3CE7E4A-E1E8-D84B-BD67-D2970D3BD8E2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400AE2-4E58-617C-624E-FD43023555F7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B78D8F6-49DE-50F3-9282-57A1110D21F1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AB0AD18-6D8C-DB41-CB35-B747F85B133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464FF-1E04-FCE7-BADE-F2BB629BA668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56A201-9CD8-D516-8409-B2D04680ACF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E108B-E841-E59C-FF1A-251AF6B1B81D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34FF47-C247-9156-CCFA-721B6A58B499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A232D-6C41-79E7-8904-3E3ACF1AAAD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CFF3F722-7B98-6737-1BAD-3A8553DBC6A5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C1AEA4-C74A-921E-700A-CEFE65FE3B5A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0F941567-0AEF-510F-DAFB-3FD3DAF379C4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512889-716F-CED7-ECE0-77EA8FFD9B1F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4CB9FE-F927-00C8-566F-60C3C3591B85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ADD40A-4E1E-E9C1-0B14-3ECE7AC64FAB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C1F8E-58EC-BEAC-AD6B-0CB5329A7283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F9651A-D032-A0EA-73D2-CD212044A6B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C7EB07-D132-3D1D-69D1-53C257B69E62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1C093-B7DC-7C97-EAF7-7F557B06BBB5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A760D1-E4CA-839C-909B-49A96A41F5BD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C506740-FE2E-13DF-5F27-2BE5460C7973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BA0324-E0B2-3053-B638-D6B35560745D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02D5A-FA05-852B-7D05-CE35FB400CA9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47D77C-E275-3A04-EA52-2E46D5BD64AA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C544F21-FBD2-87F1-BEF8-D1BBB1B26CF9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A9EF9-BB0E-E036-F14D-1CE9059BF58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18009B38-75B0-0D6D-3442-D5A6D677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0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777B2-6867-7AA3-684F-B9EF389FF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8F0A-E2EC-99B2-18E0-FB55D14D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D568-8A5C-3B71-3391-4BE204F86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F4B0-22ED-7B5C-66A1-653E8E2D548A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542A1-19D1-6D33-EDD9-E3793CABA79A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15789B-363D-CFD0-34A6-FE1AB0B03616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1643DF0-CB36-2C87-4F18-6B4071BB8E57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8AE8B-EA3C-933B-369D-651C000419DB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D876DDDA-2C22-F074-BF00-3A73843306FA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09AAFAE-F2CD-A7CF-DC0B-A164EED20A9F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FB1502-BCDC-3DDB-C623-845FBD1A6EA3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7918F2-4FF7-DDCD-824B-3AA86086A32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43F26E-AB9A-7B52-3530-F08E0C9C2CC0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0CAE2B-9051-A975-B662-A4EE85931197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BB3807-4790-65E1-72BE-76C9F3AB64E7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3899EA-4857-2C64-EDB6-01C5A229C83A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E2751F-F856-84F8-7D39-F24BC6B29382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59B104FC-2B6E-5C8F-B4AA-3E82B40F2A25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8542B-F87D-F6AD-E322-EB6AC126856A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C605-8A89-5892-42CF-4E29A0CD3AE8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B0DDF-6B67-614C-DD79-57163FD847CF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9DDC83-13A5-EA73-AA0C-336FF2A4E408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A46475-2A25-853A-480B-D8F31A26AD99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49E19B-54FC-88B5-38B9-C4D73E899175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5471-5855-B943-95D8-40E54BDC10C7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B45EADC-BD35-F082-B1AE-E2E6A490A054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9DC6876-5D1C-6211-ECFF-AD4B9FC8292A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EDCAC-C45C-3AD4-E17A-AA073B36F5FF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FD2450-3A1E-B180-A47E-7B84B929C127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A89A0-A09F-5ABC-7455-DCB3A2343D45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CAA75F-B502-4B06-497E-2349D60D5B0E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03EC72D-BA60-0884-45AB-4DD0C796898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FE6D1AE2-0CFE-46C5-7D3C-1F201891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1E47-621B-ACCA-3BB8-B6F25D3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84B9-714D-EE7F-CE4D-A8B52122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CS</a:t>
            </a:r>
            <a:r>
              <a:rPr lang="en-US" baseline="-25000" dirty="0"/>
              <a:t>2</a:t>
            </a:r>
            <a:r>
              <a:rPr lang="en-US" dirty="0"/>
              <a:t>-Filled Liquid-Core 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D0582-649B-A361-9557-FE1C0B371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15595" cy="22045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Carbon disulfide (CS</a:t>
            </a:r>
            <a:r>
              <a:rPr lang="en-US" baseline="-25000" dirty="0"/>
              <a:t>2</a:t>
            </a:r>
            <a:r>
              <a:rPr lang="en-US" dirty="0"/>
              <a:t>) is a very high gain liquid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Fill hollow-core optical fiber with CS</a:t>
            </a:r>
            <a:r>
              <a:rPr lang="en-US" baseline="-25000" dirty="0"/>
              <a:t>2</a:t>
            </a:r>
            <a:r>
              <a:rPr lang="en-US" dirty="0"/>
              <a:t>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B268A-2379-353F-4232-3686E6D25A44}"/>
              </a:ext>
            </a:extLst>
          </p:cNvPr>
          <p:cNvSpPr/>
          <p:nvPr/>
        </p:nvSpPr>
        <p:spPr>
          <a:xfrm>
            <a:off x="2928201" y="4761306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233A4-36B9-B5B0-2B8C-38EFFEFA3AF6}"/>
              </a:ext>
            </a:extLst>
          </p:cNvPr>
          <p:cNvSpPr/>
          <p:nvPr/>
        </p:nvSpPr>
        <p:spPr>
          <a:xfrm>
            <a:off x="2928201" y="4951800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76495-26A7-24D2-3809-54FB9D86A7B2}"/>
              </a:ext>
            </a:extLst>
          </p:cNvPr>
          <p:cNvSpPr/>
          <p:nvPr/>
        </p:nvSpPr>
        <p:spPr>
          <a:xfrm>
            <a:off x="4302911" y="4761305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1FB09E01-3E0E-3D72-197C-14047E19F80D}"/>
              </a:ext>
            </a:extLst>
          </p:cNvPr>
          <p:cNvSpPr/>
          <p:nvPr/>
        </p:nvSpPr>
        <p:spPr>
          <a:xfrm>
            <a:off x="4104641" y="4955969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7A7561-2F99-3C8F-59E4-40EB28D8FF71}"/>
              </a:ext>
            </a:extLst>
          </p:cNvPr>
          <p:cNvSpPr/>
          <p:nvPr/>
        </p:nvSpPr>
        <p:spPr>
          <a:xfrm>
            <a:off x="4335165" y="4991143"/>
            <a:ext cx="851314" cy="703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899FE536-DC62-9C46-03A4-CA579AD25948}"/>
              </a:ext>
            </a:extLst>
          </p:cNvPr>
          <p:cNvSpPr/>
          <p:nvPr/>
        </p:nvSpPr>
        <p:spPr>
          <a:xfrm flipV="1">
            <a:off x="4101922" y="5020935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BAD257C-7169-4CE2-5B16-3A8FD24EA252}"/>
              </a:ext>
            </a:extLst>
          </p:cNvPr>
          <p:cNvSpPr/>
          <p:nvPr/>
        </p:nvSpPr>
        <p:spPr>
          <a:xfrm flipH="1" flipV="1">
            <a:off x="5046189" y="4741038"/>
            <a:ext cx="154319" cy="3693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ED5B1-8D40-DDBE-65C5-EDDADBCA936C}"/>
              </a:ext>
            </a:extLst>
          </p:cNvPr>
          <p:cNvSpPr/>
          <p:nvPr/>
        </p:nvSpPr>
        <p:spPr>
          <a:xfrm>
            <a:off x="5184453" y="4760073"/>
            <a:ext cx="1823094" cy="5217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D31D2A-9741-1A89-33AB-401312FF74B0}"/>
              </a:ext>
            </a:extLst>
          </p:cNvPr>
          <p:cNvSpPr/>
          <p:nvPr/>
        </p:nvSpPr>
        <p:spPr>
          <a:xfrm>
            <a:off x="5179796" y="4990741"/>
            <a:ext cx="1835212" cy="70874"/>
          </a:xfrm>
          <a:prstGeom prst="rect">
            <a:avLst/>
          </a:prstGeom>
          <a:solidFill>
            <a:srgbClr val="637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05AAB-705A-8E8D-8861-D28609972162}"/>
              </a:ext>
            </a:extLst>
          </p:cNvPr>
          <p:cNvSpPr/>
          <p:nvPr/>
        </p:nvSpPr>
        <p:spPr>
          <a:xfrm>
            <a:off x="7895309" y="4760541"/>
            <a:ext cx="1374710" cy="5217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E73363-2EC2-34B9-50A5-38459A9E1933}"/>
              </a:ext>
            </a:extLst>
          </p:cNvPr>
          <p:cNvSpPr/>
          <p:nvPr/>
        </p:nvSpPr>
        <p:spPr>
          <a:xfrm>
            <a:off x="7938069" y="4954527"/>
            <a:ext cx="1331950" cy="139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A98F68-4C4E-3508-9D22-A195E73EAF93}"/>
              </a:ext>
            </a:extLst>
          </p:cNvPr>
          <p:cNvSpPr/>
          <p:nvPr/>
        </p:nvSpPr>
        <p:spPr>
          <a:xfrm>
            <a:off x="7011156" y="4760080"/>
            <a:ext cx="878643" cy="5217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D709B30-BCD4-CC5E-B7F3-40E439202BF4}"/>
              </a:ext>
            </a:extLst>
          </p:cNvPr>
          <p:cNvSpPr/>
          <p:nvPr/>
        </p:nvSpPr>
        <p:spPr>
          <a:xfrm>
            <a:off x="7774679" y="4957067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DDCE17-6DF7-BA04-28BD-206EA8A80780}"/>
              </a:ext>
            </a:extLst>
          </p:cNvPr>
          <p:cNvSpPr/>
          <p:nvPr/>
        </p:nvSpPr>
        <p:spPr>
          <a:xfrm>
            <a:off x="7012303" y="4992094"/>
            <a:ext cx="875128" cy="7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DE955C26-6690-8F82-A4E1-718977D146D2}"/>
              </a:ext>
            </a:extLst>
          </p:cNvPr>
          <p:cNvSpPr/>
          <p:nvPr/>
        </p:nvSpPr>
        <p:spPr>
          <a:xfrm flipV="1">
            <a:off x="7780899" y="5025460"/>
            <a:ext cx="316458" cy="7036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0C836024-232A-CCB0-00B8-C5EBF2A1376B}"/>
              </a:ext>
            </a:extLst>
          </p:cNvPr>
          <p:cNvSpPr/>
          <p:nvPr/>
        </p:nvSpPr>
        <p:spPr>
          <a:xfrm flipV="1">
            <a:off x="7008694" y="4657451"/>
            <a:ext cx="163531" cy="4088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FECCFF-06F3-0708-49B6-8DBBC74AF4FF}"/>
              </a:ext>
            </a:extLst>
          </p:cNvPr>
          <p:cNvSpPr txBox="1"/>
          <p:nvPr/>
        </p:nvSpPr>
        <p:spPr>
          <a:xfrm>
            <a:off x="3163520" y="439197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8BBC05-89A4-4508-F01F-29A6F2AB2A33}"/>
              </a:ext>
            </a:extLst>
          </p:cNvPr>
          <p:cNvSpPr txBox="1"/>
          <p:nvPr/>
        </p:nvSpPr>
        <p:spPr>
          <a:xfrm>
            <a:off x="4323800" y="439686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2D99B9-FA93-8982-FB1B-69ACD2DF0DE0}"/>
              </a:ext>
            </a:extLst>
          </p:cNvPr>
          <p:cNvSpPr txBox="1"/>
          <p:nvPr/>
        </p:nvSpPr>
        <p:spPr>
          <a:xfrm>
            <a:off x="5449130" y="4391972"/>
            <a:ext cx="12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hollow-core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1FBCF4-0262-CBF9-766B-7692120BB3F4}"/>
              </a:ext>
            </a:extLst>
          </p:cNvPr>
          <p:cNvSpPr txBox="1"/>
          <p:nvPr/>
        </p:nvSpPr>
        <p:spPr>
          <a:xfrm>
            <a:off x="7020008" y="4397371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UHNA7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D3A295-BC1E-B381-D817-7D8C7B16E219}"/>
              </a:ext>
            </a:extLst>
          </p:cNvPr>
          <p:cNvSpPr txBox="1"/>
          <p:nvPr/>
        </p:nvSpPr>
        <p:spPr>
          <a:xfrm>
            <a:off x="8163959" y="438941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SMF-28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4F2C0-A9BD-8C62-8A0B-A6240C00AFE0}"/>
              </a:ext>
            </a:extLst>
          </p:cNvPr>
          <p:cNvSpPr txBox="1"/>
          <p:nvPr/>
        </p:nvSpPr>
        <p:spPr>
          <a:xfrm>
            <a:off x="4786699" y="5432068"/>
            <a:ext cx="116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~1.68 µm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19045A-3390-F9C2-01CE-B635024E8A90}"/>
              </a:ext>
            </a:extLst>
          </p:cNvPr>
          <p:cNvCxnSpPr>
            <a:cxnSpLocks/>
          </p:cNvCxnSpPr>
          <p:nvPr/>
        </p:nvCxnSpPr>
        <p:spPr>
          <a:xfrm>
            <a:off x="5335369" y="4544506"/>
            <a:ext cx="0" cy="443031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BB56E9-42B8-EEA1-FD47-5D61B8988158}"/>
              </a:ext>
            </a:extLst>
          </p:cNvPr>
          <p:cNvCxnSpPr>
            <a:cxnSpLocks/>
          </p:cNvCxnSpPr>
          <p:nvPr/>
        </p:nvCxnSpPr>
        <p:spPr>
          <a:xfrm flipV="1">
            <a:off x="5335240" y="5062968"/>
            <a:ext cx="0" cy="369100"/>
          </a:xfrm>
          <a:prstGeom prst="straightConnector1">
            <a:avLst/>
          </a:prstGeom>
          <a:ln w="28575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1DC20-0451-8736-F098-C06B4C089E6C}"/>
              </a:ext>
            </a:extLst>
          </p:cNvPr>
          <p:cNvCxnSpPr>
            <a:cxnSpLocks/>
          </p:cNvCxnSpPr>
          <p:nvPr/>
        </p:nvCxnSpPr>
        <p:spPr>
          <a:xfrm>
            <a:off x="5189696" y="4204430"/>
            <a:ext cx="1811631" cy="0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D2558C-71E0-A570-8C69-DD86D95F9E9D}"/>
              </a:ext>
            </a:extLst>
          </p:cNvPr>
          <p:cNvCxnSpPr>
            <a:cxnSpLocks/>
          </p:cNvCxnSpPr>
          <p:nvPr/>
        </p:nvCxnSpPr>
        <p:spPr>
          <a:xfrm>
            <a:off x="5189696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42C64-1417-40DC-A091-FE56A0A1ACDF}"/>
              </a:ext>
            </a:extLst>
          </p:cNvPr>
          <p:cNvCxnSpPr>
            <a:cxnSpLocks/>
          </p:cNvCxnSpPr>
          <p:nvPr/>
        </p:nvCxnSpPr>
        <p:spPr>
          <a:xfrm>
            <a:off x="7001327" y="4154667"/>
            <a:ext cx="0" cy="99527"/>
          </a:xfrm>
          <a:prstGeom prst="line">
            <a:avLst/>
          </a:prstGeom>
          <a:ln w="28575">
            <a:solidFill>
              <a:srgbClr val="41414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63422E-C28C-0A60-7ABA-2D810EA5CABA}"/>
              </a:ext>
            </a:extLst>
          </p:cNvPr>
          <p:cNvSpPr txBox="1"/>
          <p:nvPr/>
        </p:nvSpPr>
        <p:spPr>
          <a:xfrm>
            <a:off x="5605205" y="387565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/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noFill/>
              <a:ln w="19050"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24E2DDD-4D83-2B47-A133-038BAF2EE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69" y="5710908"/>
                <a:ext cx="2239331" cy="369332"/>
              </a:xfrm>
              <a:prstGeom prst="rect">
                <a:avLst/>
              </a:prstGeom>
              <a:blipFill>
                <a:blip r:embed="rId2"/>
                <a:stretch>
                  <a:fillRect l="-2793" t="-9677" b="-32258"/>
                </a:stretch>
              </a:blipFill>
              <a:ln w="19050"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8E038F-BF82-3064-553D-C1A3DC73E10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1810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C4A8E46B-01E8-1B54-47C1-011CF7BD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F9D04C-2C72-1C59-DF28-D7A5A197926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60B4-21EB-3EE8-B4D4-D21F723A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75990F-3669-44B8-7380-756D3004DED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6670-0068-8EFB-08B1-F2469867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DE676B-CD02-9A4D-897E-69BC3B083DBB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6A4A5B-B7A8-6341-A076-62DAD5AB1AB4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4519AE-F857-A6D9-F51F-1D71B25ABCC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8E239-8C91-7C66-030B-6591349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8A95-D0FF-B5AC-972B-54D636FA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71A4-F55B-4F02-E8B3-712D3CC0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E5EC15C-9BD3-3474-65BC-6F86D159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94F2-3C9E-1993-A412-2DA1AD74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AB3FE7-A79B-7681-9A9C-17574A6C65A2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46B5BA9-0C1D-C694-8D5A-2A9B5B9F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2B9BA8-08F1-4262-9691-09F0C800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7" y="1506965"/>
            <a:ext cx="5490663" cy="2516554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7C42E-0B4A-6A4A-B0C0-C555079F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Liquid-core Optical Fiber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77DA-E64A-4175-803E-56EAE4A2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1" t="66179"/>
          <a:stretch/>
        </p:blipFill>
        <p:spPr>
          <a:xfrm>
            <a:off x="1981179" y="4985723"/>
            <a:ext cx="3955050" cy="739416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2" name="Picture 11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C0946943-0CC3-4BE4-93CB-22A93302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22" y="2446246"/>
            <a:ext cx="5018019" cy="2299925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81E14-B4AC-DE46-BC45-558567EE750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67991" y="3110708"/>
            <a:ext cx="1783421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51527-8CF2-C947-8A1F-863394EC95D3}"/>
              </a:ext>
            </a:extLst>
          </p:cNvPr>
          <p:cNvCxnSpPr>
            <a:cxnSpLocks/>
            <a:endCxn id="9" idx="7"/>
          </p:cNvCxnSpPr>
          <p:nvPr/>
        </p:nvCxnSpPr>
        <p:spPr>
          <a:xfrm flipH="1" flipV="1">
            <a:off x="3934064" y="3110708"/>
            <a:ext cx="2015353" cy="1870619"/>
          </a:xfrm>
          <a:prstGeom prst="line">
            <a:avLst/>
          </a:prstGeom>
          <a:ln w="1905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65AAC3-43A9-974A-9C73-169C7CCB7DFE}"/>
              </a:ext>
            </a:extLst>
          </p:cNvPr>
          <p:cNvSpPr/>
          <p:nvPr/>
        </p:nvSpPr>
        <p:spPr>
          <a:xfrm>
            <a:off x="3713584" y="3072880"/>
            <a:ext cx="258308" cy="258308"/>
          </a:xfrm>
          <a:prstGeom prst="ellipse">
            <a:avLst/>
          </a:prstGeom>
          <a:noFill/>
          <a:ln w="19050">
            <a:solidFill>
              <a:srgbClr val="637C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DA98A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14:cNvPr>
              <p14:cNvContentPartPr/>
              <p14:nvPr/>
            </p14:nvContentPartPr>
            <p14:xfrm>
              <a:off x="8640691" y="3107270"/>
              <a:ext cx="1353240" cy="15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F46162-4262-8B44-B0EE-9DBAC6C6B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1611" y="3088190"/>
                <a:ext cx="1391040" cy="154044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E566E-03F4-CE47-8151-DB0E570E25C7}"/>
              </a:ext>
            </a:extLst>
          </p:cNvPr>
          <p:cNvCxnSpPr>
            <a:cxnSpLocks/>
          </p:cNvCxnSpPr>
          <p:nvPr/>
        </p:nvCxnSpPr>
        <p:spPr>
          <a:xfrm flipH="1">
            <a:off x="9815805" y="1690688"/>
            <a:ext cx="690464" cy="1382192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95F30-7A18-1CE2-CA08-7ECA380B0996}"/>
              </a:ext>
            </a:extLst>
          </p:cNvPr>
          <p:cNvCxnSpPr/>
          <p:nvPr/>
        </p:nvCxnSpPr>
        <p:spPr>
          <a:xfrm flipH="1" flipV="1">
            <a:off x="3847824" y="5744803"/>
            <a:ext cx="133900" cy="308657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81AB84-F971-A7F9-4D1E-C3F0E67846D3}"/>
              </a:ext>
            </a:extLst>
          </p:cNvPr>
          <p:cNvSpPr txBox="1"/>
          <p:nvPr/>
        </p:nvSpPr>
        <p:spPr>
          <a:xfrm>
            <a:off x="3581401" y="5987018"/>
            <a:ext cx="221817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14142"/>
                </a:solidFill>
              </a:rPr>
              <a:t>CS</a:t>
            </a:r>
            <a:r>
              <a:rPr lang="en-US" sz="2400" baseline="-25000" dirty="0">
                <a:solidFill>
                  <a:srgbClr val="414142"/>
                </a:solidFill>
              </a:rPr>
              <a:t>2 </a:t>
            </a:r>
            <a:r>
              <a:rPr lang="en-US" sz="2400" dirty="0">
                <a:solidFill>
                  <a:srgbClr val="414142"/>
                </a:solidFill>
              </a:rPr>
              <a:t>enters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E262D-6471-1CCA-7DDA-AF6CE7A5F2C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378809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0B333EC-F126-C97F-4171-1D9450A4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D68-8510-7170-2EE3-E4340BB6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6CBCC-1189-ADF0-BB3D-C3017C8E0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E801A-4402-F8D3-76A7-7A00EBF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345D5B-188E-7427-FB44-DA90F13B08AF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BC9B2C-0324-2F6A-81FD-0B1068823352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F1C40-A118-89C3-7C50-EFD3BBD5B6F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063627E-E64A-968E-DB28-26026F85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27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0115-A93B-F462-209E-7C8CFC5E1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F1F8-4EB8-1BAD-65F7-8E40FC83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71BE-22F6-1843-62C7-BE3DD0F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2AA50-6C80-BDE6-CA21-38F283AE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40B1FC-ACE7-EE7D-5703-B6F5A00239E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FC53-E97C-C30E-CBC8-E321F20E2149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E6F405-CBAF-16B9-8713-8CE1517A40A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F4DECB9-4EEA-EFCD-37A3-F03D23F49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9E605-C81C-1301-F321-4B4E24D4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1EA0-8080-CB91-416C-2ED8FE43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259D4-F7AE-0B67-06D4-12AB7EE7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4CE7B-CA59-B7C4-1EF2-7DBFF42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27DD63-42A8-9DBF-54E3-856988889663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91195-2E81-E563-E810-4CF0E9A96F87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6C495-2E1F-076D-A456-EDC0591CE9C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04A7C7-8675-E6F5-9475-7217AE48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4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34BC-9AE9-6ACB-3F59-9C1E35397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DCA2-B2B8-9118-7E0A-E078A362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4771-127B-433F-C00E-AC67DC16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materials have a natural rate of mechanical dissipation (Γ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cool is to increase dissipation rate (Γ</a:t>
            </a:r>
            <a:r>
              <a:rPr lang="en-US" baseline="-25000" dirty="0"/>
              <a:t>+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Spectral linewidth gives dissipation rate</a:t>
            </a:r>
          </a:p>
          <a:p>
            <a:endParaRPr lang="en-US" dirty="0"/>
          </a:p>
          <a:p>
            <a:r>
              <a:rPr lang="en-US" dirty="0"/>
              <a:t>Broadened linewidth gives measure of cooling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1E73-8E10-BBC4-9202-974A549E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93" y="2573583"/>
            <a:ext cx="2672495" cy="2448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FC2EF7-A247-5910-C3CB-9DC3D61AEE14}"/>
              </a:ext>
            </a:extLst>
          </p:cNvPr>
          <p:cNvCxnSpPr>
            <a:cxnSpLocks/>
          </p:cNvCxnSpPr>
          <p:nvPr/>
        </p:nvCxnSpPr>
        <p:spPr>
          <a:xfrm>
            <a:off x="9555824" y="3747501"/>
            <a:ext cx="53425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7197E2-C71E-05FF-DB9F-7D635DC18715}"/>
              </a:ext>
            </a:extLst>
          </p:cNvPr>
          <p:cNvSpPr txBox="1"/>
          <p:nvPr/>
        </p:nvSpPr>
        <p:spPr>
          <a:xfrm>
            <a:off x="9623218" y="3714560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26F1F-32D3-7D54-CB97-EA44C3C10DD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6B545D-8374-D4AE-00DC-E4465439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7A96-B1D7-BF53-5110-A44DB2BA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32367-FADD-DB71-8A8B-3251071A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D702F1-7E74-E7FD-D6D5-A4F2B43B0B7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D390066-C3F3-D9B2-4237-2FC80FB4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7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7EE3-02A7-0739-2CE0-9AD03688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C21F-693A-BB39-E379-75B88C78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3F3E-A1FA-9A15-DF3E-45F96C6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89967-4D45-2672-8ECB-E065DDDC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5BF29-F81A-A4AF-51A3-81F77FF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7597AE-84C2-137E-D49C-6C8D4483163F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87EA44-3F48-5826-CEBB-B4414FA8B96F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07BFDBE-6572-B330-2F5C-E3D7547B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292DC-7E92-6145-4BD6-BC2C41B7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29D-F85C-63B3-5E60-9DB941C2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4E53-6F9D-ACEE-3EC2-280BE26FE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58FF8-AF67-754D-DD67-04B1D921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41C9-8DBC-E04F-39A7-198CF29F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31A03-86A5-F5A2-3893-DC91A549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41FA3D-71E3-A792-3E03-A9B53CD4DF2E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95C6F-1977-D042-3B2E-FB37189AA78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132D21E-18CA-E25E-00D5-111D2E94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DB80B-7C08-71F9-3878-052D5CB13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7044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413E-442D-BF0B-1CE2-78DF91F3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0E3A-8B5B-29D4-A38C-DE6A8DA9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3980-83BE-0D1D-3A7F-7BE37420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B929E-D087-74B7-2BC4-C8387971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5D48-1FED-F866-56DD-7A35F526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96804-093E-D013-BF90-9C9F8178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96CA3C-CB69-C7AC-692D-BD561AC01165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56CE70-1C5E-01D3-D71A-39679A8AB1C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0FB7A1-4A71-1855-2F68-A966DE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43E7A-10C7-A3AF-0B8D-B889BEA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1CA84F-C18C-D7B4-66AF-AFCBECBB9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9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B59D1-CFF3-6A59-4B42-F92A72D5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E8BA-CD10-9CC7-A2DA-845A159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9B755-A67C-A265-EC9B-38CA0BCF5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ECCE-80B1-73A4-74C1-D760A46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C62D6-4F9E-5C7B-1904-ACFDEC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267084-C8D1-C94A-A584-86C1B185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359EF-D8E0-5BFD-1072-7469459EF57B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83A35F-5EF2-1668-6DD5-64574958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9484EF-8168-2822-47C5-10F174293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946" y="5473386"/>
            <a:ext cx="2305485" cy="3886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83DC8-DA58-3A89-5C33-D1C3932AF4D5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598913-D629-3CC6-5C51-1FC4F509368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E4FC445-4220-1F88-A871-FD28D5C9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52391-68AB-A4A0-A37C-122236DA4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908C5-2895-F89B-CA0C-FA492F290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EEEF8-B211-FE2B-6BC2-E2A995C9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425E-5A25-7E40-F0BD-B1B5FC40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C6F0683-5F62-D376-DF37-16F0906B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00E5C2-01DE-EA78-7B72-D16256C1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A205B5-822C-3023-026A-AD6C4BFDBCB7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B326A3-F272-1563-BDF3-644C484F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B051AE-2D64-79E2-0A11-D2B1518C5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55B67C-5418-290E-73FE-5FD8C6A97B1E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A9417-BA33-FC48-125B-C8AAEEB1E2D6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BF54C-6B5E-9961-9C95-B0A329FDA7C6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97CC1-B455-00D0-47C3-C19404D158BF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F3CF98-19C6-A726-D432-498BDE79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BE900-831F-76B7-BC67-2CACBDA06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97E8-7EA3-643A-62EA-A8A2D3D3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Figure of Merit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81AF-28EC-F239-82E6-2AC6ED6A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Broadened linewidth gives measure of cooling: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7B1C-17DC-674C-0318-6DD1FD53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73" y="2788556"/>
            <a:ext cx="2573156" cy="49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13729-84B7-51CE-BA93-F0E8C345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46" y="2594099"/>
            <a:ext cx="2714030" cy="103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F7-C11A-EE2B-9DB5-0CBB57C0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168" y="2654563"/>
            <a:ext cx="1160123" cy="812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8C2580-C4BE-D371-4D1C-470C95196FB6}"/>
              </a:ext>
            </a:extLst>
          </p:cNvPr>
          <p:cNvSpPr/>
          <p:nvPr/>
        </p:nvSpPr>
        <p:spPr>
          <a:xfrm>
            <a:off x="3090406" y="3162187"/>
            <a:ext cx="318499" cy="110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0E252-A3F6-162E-B79C-4F3DD93D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073" y="5115791"/>
            <a:ext cx="2920323" cy="11038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09AD9-3DA1-3959-26BD-7A1E8C6B4921}"/>
              </a:ext>
            </a:extLst>
          </p:cNvPr>
          <p:cNvSpPr/>
          <p:nvPr/>
        </p:nvSpPr>
        <p:spPr>
          <a:xfrm>
            <a:off x="2031969" y="4890711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EC1C0-F5ED-F1E3-6BCE-76F7362C11D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98957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CBDC2D-6C2C-A5DF-5690-2911964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32065-30F6-0C16-DA8B-3295A7F5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689" y="2138488"/>
            <a:ext cx="1580973" cy="3366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09B96-2A1F-B685-AF9F-B78C8144F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57" y="3575491"/>
            <a:ext cx="1859672" cy="1037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03541-4D0E-DE9A-A046-26809F24A043}"/>
              </a:ext>
            </a:extLst>
          </p:cNvPr>
          <p:cNvSpPr txBox="1"/>
          <p:nvPr/>
        </p:nvSpPr>
        <p:spPr>
          <a:xfrm>
            <a:off x="5813659" y="51157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/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i="1" dirty="0">
                    <a:solidFill>
                      <a:srgbClr val="637CC7"/>
                    </a:solidFill>
                  </a:rPr>
                  <a:t> C-Value </a:t>
                </a:r>
                <a:r>
                  <a:rPr lang="en-US" sz="2800" dirty="0">
                    <a:solidFill>
                      <a:srgbClr val="414142"/>
                    </a:solidFill>
                  </a:rPr>
                  <a:t> (% cooled)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58751F-9CB5-0EDF-FFF5-3921B3F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26" y="5402900"/>
                <a:ext cx="3701591" cy="523220"/>
              </a:xfrm>
              <a:prstGeom prst="rect">
                <a:avLst/>
              </a:prstGeom>
              <a:blipFill>
                <a:blip r:embed="rId8"/>
                <a:stretch>
                  <a:fillRect t="-11905" r="-2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4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AC30-8977-9175-D5BD-39330946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5A825-690D-5AA0-AF1D-25696532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44" y="1609382"/>
            <a:ext cx="9749912" cy="4753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B65D1-E588-C712-2033-9605CBD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230"/>
          <a:stretch/>
        </p:blipFill>
        <p:spPr>
          <a:xfrm>
            <a:off x="8902114" y="4927755"/>
            <a:ext cx="2063619" cy="1565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51F6F-F40D-A4D5-0689-56852FF1A673}"/>
              </a:ext>
            </a:extLst>
          </p:cNvPr>
          <p:cNvCxnSpPr>
            <a:cxnSpLocks/>
          </p:cNvCxnSpPr>
          <p:nvPr/>
        </p:nvCxnSpPr>
        <p:spPr>
          <a:xfrm>
            <a:off x="9704713" y="5810877"/>
            <a:ext cx="412536" cy="0"/>
          </a:xfrm>
          <a:prstGeom prst="straightConnector1">
            <a:avLst/>
          </a:prstGeom>
          <a:ln w="38100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299FF0-C62C-A530-6D44-34B936C3ADF1}"/>
              </a:ext>
            </a:extLst>
          </p:cNvPr>
          <p:cNvSpPr/>
          <p:nvPr/>
        </p:nvSpPr>
        <p:spPr>
          <a:xfrm>
            <a:off x="8250590" y="5704919"/>
            <a:ext cx="554805" cy="2833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7A8BA1-8D02-6FDA-E7B6-65A30474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4" r="1422" b="-14818"/>
          <a:stretch/>
        </p:blipFill>
        <p:spPr>
          <a:xfrm rot="5400000">
            <a:off x="7210932" y="2826627"/>
            <a:ext cx="2910640" cy="297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61A6E5-8D11-164A-E069-C791BD94CC12}"/>
              </a:ext>
            </a:extLst>
          </p:cNvPr>
          <p:cNvSpPr/>
          <p:nvPr/>
        </p:nvSpPr>
        <p:spPr>
          <a:xfrm>
            <a:off x="8815227" y="2807606"/>
            <a:ext cx="20498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447DB6-9A38-4604-4F31-FA9CF04070C0}"/>
              </a:ext>
            </a:extLst>
          </p:cNvPr>
          <p:cNvSpPr/>
          <p:nvPr/>
        </p:nvSpPr>
        <p:spPr>
          <a:xfrm>
            <a:off x="8825266" y="2104416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0BE3E-59FD-4DE0-4B32-0A9E69828A51}"/>
              </a:ext>
            </a:extLst>
          </p:cNvPr>
          <p:cNvSpPr/>
          <p:nvPr/>
        </p:nvSpPr>
        <p:spPr>
          <a:xfrm>
            <a:off x="7557338" y="2104416"/>
            <a:ext cx="894709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F6623-B947-185C-9176-BF814BE66220}"/>
              </a:ext>
            </a:extLst>
          </p:cNvPr>
          <p:cNvSpPr/>
          <p:nvPr/>
        </p:nvSpPr>
        <p:spPr>
          <a:xfrm>
            <a:off x="3174734" y="1993538"/>
            <a:ext cx="1086131" cy="390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430984-8FAB-A4B5-9E04-6D2197DBFB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4389803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95FAC86-5C6F-BD29-B3DA-7EE272515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9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A850-E73B-0A42-3B15-515135F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3DEF0-C251-FD70-B5EC-0F708ED9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33" t="10918" r="7777" b="1313"/>
          <a:stretch/>
        </p:blipFill>
        <p:spPr>
          <a:xfrm>
            <a:off x="3135263" y="755258"/>
            <a:ext cx="7698655" cy="573761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AEAADF-3C86-A652-4AAF-62BBB092AB2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A722C-35C1-F605-5E23-DC85DBF6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D115B-967D-5438-790B-35DF6E10A74D}"/>
              </a:ext>
            </a:extLst>
          </p:cNvPr>
          <p:cNvCxnSpPr>
            <a:cxnSpLocks/>
          </p:cNvCxnSpPr>
          <p:nvPr/>
        </p:nvCxnSpPr>
        <p:spPr>
          <a:xfrm>
            <a:off x="5810864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6D458A-E3C5-F335-5D03-38398D124AE5}"/>
              </a:ext>
            </a:extLst>
          </p:cNvPr>
          <p:cNvCxnSpPr>
            <a:cxnSpLocks/>
          </p:cNvCxnSpPr>
          <p:nvPr/>
        </p:nvCxnSpPr>
        <p:spPr>
          <a:xfrm flipH="1">
            <a:off x="8261555" y="4336026"/>
            <a:ext cx="943897" cy="0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2D367-341E-0E13-D3FF-8DFBC10AA3CA}"/>
              </a:ext>
            </a:extLst>
          </p:cNvPr>
          <p:cNvSpPr txBox="1"/>
          <p:nvPr/>
        </p:nvSpPr>
        <p:spPr>
          <a:xfrm>
            <a:off x="6096000" y="3700353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54227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70F-10B2-7FA6-EAE6-8F70338C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266-E6E8-0175-6C6D-49B5216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CC0D6B-D8A4-8EA4-18B7-536EDB54D0A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FB3944-72FA-2F89-09A5-167E0305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82B5BEF-1FA9-86EA-E488-BFB6264C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3115599" y="765091"/>
            <a:ext cx="7641739" cy="56800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2BDB1C-6D3B-238C-40F5-8B6B0BBC39A2}"/>
              </a:ext>
            </a:extLst>
          </p:cNvPr>
          <p:cNvSpPr txBox="1"/>
          <p:nvPr/>
        </p:nvSpPr>
        <p:spPr>
          <a:xfrm>
            <a:off x="2685420" y="3105834"/>
            <a:ext cx="399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250321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A09FF-82C3-1C19-001B-164B0B2D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0791-77FE-1C9F-CB29-FB243777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7971DE-95DD-6B61-DA6D-E9F7A58C43B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849F82-887B-4D59-A6C0-9BD9AC23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8C7E90-003F-1B49-F560-27EEF8A9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27.2 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29ABDE-B6CD-3D43-1040-B32C04743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73963" cy="693844"/>
              </a:xfrm>
              <a:prstGeom prst="rect">
                <a:avLst/>
              </a:prstGeom>
              <a:blipFill>
                <a:blip r:embed="rId3"/>
                <a:stretch>
                  <a:fillRect l="-1039" t="-8929" r="-779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5E95CD-6141-D9F7-256F-7E0C83A75F05}"/>
              </a:ext>
            </a:extLst>
          </p:cNvPr>
          <p:cNvSpPr txBox="1"/>
          <p:nvPr/>
        </p:nvSpPr>
        <p:spPr>
          <a:xfrm>
            <a:off x="5967766" y="5278054"/>
            <a:ext cx="4315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37CC7"/>
                </a:solidFill>
              </a:rPr>
              <a:t>cooling from room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80C18-82B6-AEEA-1F21-348B7FDF602F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289E9-C13C-CE71-5985-A3C2ED692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85185-53C9-24E6-E949-41B1B990DFED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99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733E-836B-9C74-1A59-0E9C50E5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B49F-9272-19B1-F2AA-F15FE79C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63466-D9D5-1A2A-7013-A901552C0F2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676100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93097F-D940-5186-E6FF-48D3C319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71DA7D-FC37-56C0-3F41-8214D4F6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 t="11066" r="8775" b="2117"/>
          <a:stretch/>
        </p:blipFill>
        <p:spPr>
          <a:xfrm>
            <a:off x="5262718" y="765090"/>
            <a:ext cx="5494621" cy="408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/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106.32 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97.3 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−1≈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27.2 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293 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637CC7"/>
                          </a:solidFill>
                          <a:latin typeface="Cambria Math" panose="02040503050406030204" pitchFamily="18" charset="0"/>
                        </a:rPr>
                        <m:t>9.3 %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D5541F-0FE9-EE37-B349-83679B96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29" y="5115189"/>
                <a:ext cx="4821384" cy="693844"/>
              </a:xfrm>
              <a:prstGeom prst="rect">
                <a:avLst/>
              </a:prstGeom>
              <a:blipFill>
                <a:blip r:embed="rId3"/>
                <a:stretch>
                  <a:fillRect l="-1050" t="-8929" r="-105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332AAC-DD10-FAD5-950B-248287A2A95D}"/>
              </a:ext>
            </a:extLst>
          </p:cNvPr>
          <p:cNvSpPr txBox="1"/>
          <p:nvPr/>
        </p:nvSpPr>
        <p:spPr>
          <a:xfrm>
            <a:off x="5967766" y="5278054"/>
            <a:ext cx="122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637CC7"/>
                </a:solidFill>
              </a:rPr>
              <a:t>C-Value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F6B91-9F43-01CB-8E9C-B75A02BD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33" y="2481393"/>
            <a:ext cx="2920323" cy="1103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7F2C2-EA96-1133-C169-F39F89BF44B2}"/>
              </a:ext>
            </a:extLst>
          </p:cNvPr>
          <p:cNvSpPr/>
          <p:nvPr/>
        </p:nvSpPr>
        <p:spPr>
          <a:xfrm>
            <a:off x="1122629" y="2256313"/>
            <a:ext cx="3380198" cy="1458931"/>
          </a:xfrm>
          <a:prstGeom prst="rect">
            <a:avLst/>
          </a:prstGeom>
          <a:noFill/>
          <a:ln w="19050">
            <a:solidFill>
              <a:srgbClr val="4141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D6631-2091-FD23-467B-E7212E0E7E6C}"/>
              </a:ext>
            </a:extLst>
          </p:cNvPr>
          <p:cNvSpPr txBox="1"/>
          <p:nvPr/>
        </p:nvSpPr>
        <p:spPr>
          <a:xfrm>
            <a:off x="4911340" y="246255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414142"/>
                </a:solidFill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2745329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C2F1-1FDB-A9F6-2FEE-15C4361B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9731-A798-11D4-25B6-0C93B8BC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4D31-457C-D3DF-9398-A8BFC2E0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0D9792-3244-D0F3-AAB3-1AFBACE96E60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60B7B9-67B5-B269-EF31-069C41E4D21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01BD5F-CBBA-8433-C36F-B3E5C1A6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3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B77E-73B5-169F-DC85-86911366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4B2B-AB5E-D215-4F81-5B8868D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C46F-7069-8609-7899-7C5908A9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322EB7-A183-BB6E-A2C7-8877ED9E6CB0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A626AB-A106-F872-156C-41244FBB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B8C-AFA0-3D7F-F2E5-CBC783E8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CFFD-7F51-9FE2-F7CD-9B1A45DF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FF02-9591-4598-5581-C1EE6021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927E-3D7A-22B1-00C9-5183376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04CEF4-2A80-6FEA-DF12-FA133E14F81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395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BA69-F5B4-F1AA-ACA5-E05E2FD3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7581-742F-73BC-DDB9-D558ED20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0A3E-4AA7-D9FD-861A-9C8D691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Brillouin spectroscopy?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Measurement of mechanical properties of materials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Obtain mechanical resonances, elastic moduli</a:t>
            </a:r>
          </a:p>
          <a:p>
            <a:pPr lvl="1"/>
            <a:endParaRPr lang="en-US" dirty="0"/>
          </a:p>
          <a:p>
            <a:r>
              <a:rPr lang="en-US" dirty="0">
                <a:sym typeface="Wingdings" pitchFamily="2" charset="2"/>
              </a:rPr>
              <a:t>Where is it used?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Biomechanics and medical diagnostics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Distributed fiber-optic strain and temperature monitoring along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554AA-5E41-B428-50ED-523E24AD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63C715-C164-25A1-2177-8A90394F824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156719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94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5446-0FE7-4D85-4056-60D33009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Brillouin Scattering: </a:t>
            </a:r>
            <a:r>
              <a:rPr lang="en-US" sz="4000" dirty="0"/>
              <a:t>Optomechanical Coupling</a:t>
            </a:r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C62150-2126-0037-017C-E82E0627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44" y="1915099"/>
            <a:ext cx="4646497" cy="22381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/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𝐿𝑖𝑔h𝑡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𝑃𝑢𝑚𝑝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𝑆𝑡𝑜𝑘𝑒𝑠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𝑆𝑜𝑢𝑛𝑑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D0465-E5DF-BECF-B5A5-E4A262482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22" y="2824164"/>
                <a:ext cx="4494435" cy="663964"/>
              </a:xfrm>
              <a:prstGeom prst="rect">
                <a:avLst/>
              </a:prstGeom>
              <a:blipFill>
                <a:blip r:embed="rId3"/>
                <a:stretch>
                  <a:fillRect l="-282" t="-943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034B95-5257-B57F-E1D4-E7672E943995}"/>
              </a:ext>
            </a:extLst>
          </p:cNvPr>
          <p:cNvSpPr txBox="1"/>
          <p:nvPr/>
        </p:nvSpPr>
        <p:spPr>
          <a:xfrm>
            <a:off x="5997940" y="1995229"/>
            <a:ext cx="424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Phase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(velocity)</a:t>
            </a:r>
            <a:r>
              <a:rPr lang="en-US" sz="2800" dirty="0"/>
              <a:t> matching: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/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2EA3A5-12F6-FD79-9A1D-E147496F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626" y="4080736"/>
                <a:ext cx="2400593" cy="331437"/>
              </a:xfrm>
              <a:prstGeom prst="rect">
                <a:avLst/>
              </a:prstGeom>
              <a:blipFill>
                <a:blip r:embed="rId4"/>
                <a:stretch>
                  <a:fillRect l="-1053" r="-21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/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𝑃𝑢𝑚𝑝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𝑆𝑡𝑜𝑘𝑒𝑠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4C536-3C25-C319-D949-6A1D53D0F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4787631"/>
                <a:ext cx="2281715" cy="331437"/>
              </a:xfrm>
              <a:prstGeom prst="rect">
                <a:avLst/>
              </a:prstGeom>
              <a:blipFill>
                <a:blip r:embed="rId5"/>
                <a:stretch>
                  <a:fillRect l="-2210" r="-16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E068772-7FD4-D718-5BC4-ECD5A0A8DD5A}"/>
              </a:ext>
            </a:extLst>
          </p:cNvPr>
          <p:cNvSpPr txBox="1"/>
          <p:nvPr/>
        </p:nvSpPr>
        <p:spPr>
          <a:xfrm>
            <a:off x="6485445" y="4045277"/>
            <a:ext cx="253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Energy Conservation: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D0B0A-D817-F960-9609-0645C939A19F}"/>
              </a:ext>
            </a:extLst>
          </p:cNvPr>
          <p:cNvSpPr txBox="1"/>
          <p:nvPr/>
        </p:nvSpPr>
        <p:spPr>
          <a:xfrm>
            <a:off x="5997940" y="4716714"/>
            <a:ext cx="3077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Momentum Conservation: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A3894-3AF0-B237-65B5-4B5E75BD89EF}"/>
              </a:ext>
            </a:extLst>
          </p:cNvPr>
          <p:cNvSpPr txBox="1"/>
          <p:nvPr/>
        </p:nvSpPr>
        <p:spPr>
          <a:xfrm>
            <a:off x="10861356" y="3761030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2CF2D6-8C63-5AD7-6CE5-11D4550738B2}"/>
              </a:ext>
            </a:extLst>
          </p:cNvPr>
          <p:cNvSpPr txBox="1"/>
          <p:nvPr/>
        </p:nvSpPr>
        <p:spPr>
          <a:xfrm>
            <a:off x="10861357" y="4466811"/>
            <a:ext cx="49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✓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9E833-4032-0407-548B-F096842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7" y="4377667"/>
            <a:ext cx="2198734" cy="2014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/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41414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C68AC2-1A1C-11D4-D0FC-8B38CF90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32" y="5625307"/>
                <a:ext cx="362279" cy="492443"/>
              </a:xfrm>
              <a:prstGeom prst="rect">
                <a:avLst/>
              </a:prstGeom>
              <a:blipFill>
                <a:blip r:embed="rId7"/>
                <a:stretch>
                  <a:fillRect l="-26667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5245BD-58CB-6CB9-A34F-E19D9DB2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2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11CE-2FA4-DB09-7A7D-BBBC611D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8F76-41C0-1869-271B-1D73E15AC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1930-F92C-2399-DFA7-2CADBA77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8174333B-E544-A477-277A-ECFD12D7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98C1F-90FE-C32E-7FFB-7F3E08634B4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2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DAF6-0007-AE42-F72A-48FB4154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1788-4138-EA37-34E0-C0772D3C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ED6D7-4BFF-8208-CF81-E2971CA3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Spontaneous </a:t>
            </a:r>
            <a:r>
              <a:rPr lang="en-US" dirty="0">
                <a:sym typeface="Wingdings" pitchFamily="2" charset="2"/>
              </a:rPr>
              <a:t>Brillouin scattering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Thermal phonons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Stimulated Brillouin scattering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Inject Stokes seed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Self-reinforcing process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D9-E627-3CBA-8B7A-9F7B82AA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D9A75-EBED-2841-0AD4-23138B98A2F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30A60D3D-8491-8256-439F-150E9907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1487-7B9F-C95D-5329-D7867AACF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7BD6-D5DA-AB7C-221E-EBA6AACE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Brillouin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321-D1D9-BDC9-8CD1-44AFA57F6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D3805-D2F1-ABC3-BCF3-9697DE63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9BBBB1E-0FDC-DA82-71C8-9FDFF19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03" y="2650507"/>
            <a:ext cx="4646497" cy="2238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DD0F0-A6EF-7E09-C4DB-4AEA12DA4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97" t="26672" b="63117"/>
          <a:stretch/>
        </p:blipFill>
        <p:spPr>
          <a:xfrm>
            <a:off x="10137058" y="2602272"/>
            <a:ext cx="1870711" cy="289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87DD4-BA48-0A6B-D97F-F7716E66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21" t="35642" r="10325" b="42115"/>
          <a:stretch/>
        </p:blipFill>
        <p:spPr>
          <a:xfrm>
            <a:off x="11324303" y="2891514"/>
            <a:ext cx="806246" cy="6817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9D4018-5AA5-9683-2D0A-2853318A0D1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71021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9503-035C-49C0-E21E-E773B3ED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0CCB-E2DB-FB1D-CD43-7EDAAA62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69BD-466D-4CF2-EB89-CBC37AF5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be nice to </a:t>
            </a:r>
            <a:r>
              <a:rPr lang="en-US" i="1" dirty="0"/>
              <a:t>drive</a:t>
            </a:r>
            <a:r>
              <a:rPr lang="en-US" dirty="0"/>
              <a:t> with Stokes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Problem: drowns the signal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Separate, shifted probe laser?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Incoherent with driven phonon mode</a:t>
            </a:r>
          </a:p>
          <a:p>
            <a:pPr lvl="1"/>
            <a:endParaRPr lang="en-US" dirty="0">
              <a:solidFill>
                <a:srgbClr val="414142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414142"/>
                </a:solidFill>
                <a:sym typeface="Wingdings" pitchFamily="2" charset="2"/>
              </a:rPr>
              <a:t>Would not “talk” to the driven phonons (unphase-matched)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FAFE-19DA-7EF8-7238-22E90621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876C48-B285-E6A0-BDF5-C21053E396A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6598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D7EEE0-A722-9B88-6D54-1F352EDBB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450"/>
            <a:ext cx="5850334" cy="2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3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EAB9-5D5C-5F86-FC07-D382824E1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B7FF-6E52-753A-1243-1DCD1D1D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62DA-F197-92B0-180E-CFDB87BA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At small scales, position </a:t>
            </a:r>
            <a:r>
              <a:rPr lang="en-US" i="1" dirty="0">
                <a:sym typeface="Wingdings" pitchFamily="2" charset="2"/>
              </a:rPr>
              <a:t>certainty</a:t>
            </a:r>
            <a:r>
              <a:rPr lang="en-US" dirty="0">
                <a:sym typeface="Wingdings" pitchFamily="2" charset="2"/>
              </a:rPr>
              <a:t> means momentum </a:t>
            </a:r>
            <a:r>
              <a:rPr lang="en-US" i="1" dirty="0">
                <a:sym typeface="Wingdings" pitchFamily="2" charset="2"/>
              </a:rPr>
              <a:t>un</a:t>
            </a:r>
            <a:r>
              <a:rPr lang="en-US" dirty="0">
                <a:sym typeface="Wingdings" pitchFamily="2" charset="2"/>
              </a:rPr>
              <a:t>certainty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FDA8-A9B0-E8EE-1465-75598045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4FBA9-A54E-C07F-606C-697220C3EFC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B3101-FD08-E4FA-A74B-8F90828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2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7007274-7B8C-99FF-1E9A-A20AE30E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748" y="3879826"/>
            <a:ext cx="5634804" cy="243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F6E0A-3FE1-5980-1E2B-06D16FABEF60}"/>
              </a:ext>
            </a:extLst>
          </p:cNvPr>
          <p:cNvSpPr txBox="1"/>
          <p:nvPr/>
        </p:nvSpPr>
        <p:spPr>
          <a:xfrm>
            <a:off x="4202243" y="3508780"/>
            <a:ext cx="3787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414142"/>
                </a:solidFill>
              </a:rPr>
              <a:t>Heisenberg uncertainty principle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50A0E8-4308-5C2D-6918-338A3809C2DE}"/>
              </a:ext>
            </a:extLst>
          </p:cNvPr>
          <p:cNvCxnSpPr/>
          <p:nvPr/>
        </p:nvCxnSpPr>
        <p:spPr>
          <a:xfrm>
            <a:off x="4896465" y="5899355"/>
            <a:ext cx="2290916" cy="0"/>
          </a:xfrm>
          <a:prstGeom prst="straightConnector1">
            <a:avLst/>
          </a:prstGeom>
          <a:ln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/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A981AE-869E-214D-2609-DE34819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086" y="5869186"/>
                <a:ext cx="349198" cy="307777"/>
              </a:xfrm>
              <a:prstGeom prst="rect">
                <a:avLst/>
              </a:prstGeom>
              <a:blipFill>
                <a:blip r:embed="rId4"/>
                <a:stretch>
                  <a:fillRect l="-17241" r="-689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16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8F75-809D-F819-5315-B8C9772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CFAC-4BF5-CA78-1C3B-A21FF75B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D4B58B-5282-0022-934E-063DC862B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8E49-9C60-5D37-BF53-B51C6F6A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8AFC4A-AC22-B644-9620-502ECDA312D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2A5B2-48A1-9621-2DBA-DC665DBE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40EFB-3E6C-20F6-04CF-E544E645E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65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20F-CACF-ECB7-7FD4-1C9CD320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80A3-8A7C-2ED5-BA66-51C98317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Matching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At small scales, position </a:t>
                </a:r>
                <a:r>
                  <a:rPr lang="en-US" i="1" dirty="0">
                    <a:sym typeface="Wingdings" pitchFamily="2" charset="2"/>
                  </a:rPr>
                  <a:t>certainty</a:t>
                </a:r>
                <a:r>
                  <a:rPr lang="en-US" dirty="0">
                    <a:sym typeface="Wingdings" pitchFamily="2" charset="2"/>
                  </a:rPr>
                  <a:t> means momentum </a:t>
                </a:r>
                <a:r>
                  <a:rPr lang="en-US" i="1" dirty="0">
                    <a:sym typeface="Wingdings" pitchFamily="2" charset="2"/>
                  </a:rPr>
                  <a:t>un</a:t>
                </a:r>
                <a:r>
                  <a:rPr lang="en-US" dirty="0">
                    <a:sym typeface="Wingdings" pitchFamily="2" charset="2"/>
                  </a:rPr>
                  <a:t>certainty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Wavevector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describes momentum of a wave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92F75-59F6-B849-718A-686DBB20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8807-CC2A-4FC6-2963-5F4C40FD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181940-741F-EE5C-C187-4121C85C48F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02426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/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≈2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𝑃𝑟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1414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i="1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141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F42DEC-31E1-584E-C3D2-77D792C2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153" y="4742840"/>
                <a:ext cx="8510215" cy="790216"/>
              </a:xfrm>
              <a:prstGeom prst="rect">
                <a:avLst/>
              </a:prstGeom>
              <a:blipFill>
                <a:blip r:embed="rId3"/>
                <a:stretch>
                  <a:fillRect l="-298" t="-1587" r="-29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/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41414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1DB16-70FE-1914-C053-B0934A93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454" y="2558620"/>
                <a:ext cx="1735090" cy="815223"/>
              </a:xfrm>
              <a:prstGeom prst="rect">
                <a:avLst/>
              </a:prstGeom>
              <a:blipFill>
                <a:blip r:embed="rId4"/>
                <a:stretch>
                  <a:fillRect l="-4348" r="-434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6111BA-F9FC-4A74-D267-91F89ED15E1D}"/>
              </a:ext>
            </a:extLst>
          </p:cNvPr>
          <p:cNvCxnSpPr>
            <a:cxnSpLocks/>
          </p:cNvCxnSpPr>
          <p:nvPr/>
        </p:nvCxnSpPr>
        <p:spPr>
          <a:xfrm flipH="1">
            <a:off x="10176387" y="3893574"/>
            <a:ext cx="658761" cy="849266"/>
          </a:xfrm>
          <a:prstGeom prst="straightConnector1">
            <a:avLst/>
          </a:prstGeom>
          <a:ln w="3810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06546B-6920-93DE-9CFA-3931EB1ACD8D}"/>
              </a:ext>
            </a:extLst>
          </p:cNvPr>
          <p:cNvSpPr txBox="1"/>
          <p:nvPr/>
        </p:nvSpPr>
        <p:spPr>
          <a:xfrm>
            <a:off x="9540594" y="3458177"/>
            <a:ext cx="258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Pump-probe detuning</a:t>
            </a:r>
          </a:p>
        </p:txBody>
      </p:sp>
    </p:spTree>
    <p:extLst>
      <p:ext uri="{BB962C8B-B14F-4D97-AF65-F5344CB8AC3E}">
        <p14:creationId xmlns:p14="http://schemas.microsoft.com/office/powerpoint/2010/main" val="424755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A1164-39C0-DF8C-BAD2-14ECACCE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9E64-E3E9-41A2-F659-4689C0A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ADA07-F019-C47C-0229-06D229B5F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62BC-37E7-CE7E-DDF1-DCDC25B8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2A061-E708-F587-9CF7-F16775E53D9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8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E99D-20B5-816B-75DA-D01FDC3A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A5DC-DDB6-622B-BC7A-ECB1FB92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Cheating Phase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</p:spPr>
            <p:txBody>
              <a:bodyPr/>
              <a:lstStyle/>
              <a:p>
                <a:r>
                  <a:rPr lang="en-US" dirty="0">
                    <a:sym typeface="Wingdings" pitchFamily="2" charset="2"/>
                  </a:rPr>
                  <a:t>1 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≈0.6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50% of signal preserved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1 centimeter sample</a:t>
                </a:r>
              </a:p>
              <a:p>
                <a:pPr lvl="1"/>
                <a:endParaRPr lang="en-US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Δ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𝜆</m:t>
                    </m:r>
                    <m:r>
                      <a:rPr lang="en-US" b="0" i="1" smtClean="0">
                        <a:solidFill>
                          <a:srgbClr val="414142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≈36</m:t>
                    </m:r>
                  </m:oMath>
                </a14:m>
                <a:r>
                  <a:rPr lang="en-US" dirty="0">
                    <a:solidFill>
                      <a:srgbClr val="414142"/>
                    </a:solidFill>
                    <a:sym typeface="Wingdings" pitchFamily="2" charset="2"/>
                  </a:rPr>
                  <a:t> picometer wiggle room for 83% of signal preserved!</a:t>
                </a:r>
              </a:p>
              <a:p>
                <a:endParaRPr lang="en-US" dirty="0">
                  <a:solidFill>
                    <a:srgbClr val="414142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414142"/>
                    </a:solidFill>
                  </a:rPr>
                  <a:t>36 picometers is 4.5 GHz, enough for a filter to separate!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BF97A-45DA-8DD1-5851-76F43335D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29336" cy="4351338"/>
              </a:xfrm>
              <a:blipFill>
                <a:blip r:embed="rId2"/>
                <a:stretch>
                  <a:fillRect l="-103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A9B8-6758-6FB6-B1BB-36E99675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5C0C-6B8A-D6A4-EA90-A0B06CC7496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974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6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ABE44-325E-BAEC-3D99-1930DFD4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25A7-3DF9-A8A0-226D-8C8819A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9E62-8719-14A7-31F2-7AB415CE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22BF-F59D-F6CC-84C3-18B0B3A1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536A26-0C29-B984-47D4-B934B6FB7CA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48CA03E-83F5-3507-F8AE-96BFCC9E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8A311-F018-7D88-53DD-15374A07E5D3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FEDE5-0D8D-B520-D331-E08672C4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0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1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EB15-8762-A1B3-99BA-C4BC3568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190F-33FF-DA84-A62D-F912913F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Coherently Stimulated Brillouin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966E-44EB-A209-AD58-696AB56FF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9336" cy="4351338"/>
          </a:xfrm>
        </p:spPr>
        <p:txBody>
          <a:bodyPr/>
          <a:lstStyle/>
          <a:p>
            <a:r>
              <a:rPr lang="en-US" dirty="0"/>
              <a:t>Allows Stokes </a:t>
            </a:r>
            <a:r>
              <a:rPr lang="en-US" i="1" dirty="0"/>
              <a:t>driving </a:t>
            </a:r>
            <a:r>
              <a:rPr lang="en-US" dirty="0"/>
              <a:t>while preserving coherence with a </a:t>
            </a:r>
            <a:r>
              <a:rPr lang="en-US" i="1" dirty="0"/>
              <a:t>shifted</a:t>
            </a:r>
            <a:r>
              <a:rPr lang="en-US" dirty="0"/>
              <a:t> probe</a:t>
            </a:r>
          </a:p>
          <a:p>
            <a:endParaRPr lang="en-US" dirty="0"/>
          </a:p>
          <a:p>
            <a:r>
              <a:rPr lang="en-US" dirty="0"/>
              <a:t>~1 million times more powerful than traditional SBS!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E65CD-7E3A-4C20-79D8-F64B360E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BA7A6E-77BC-3B4D-65F8-7285F3BDD64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0239996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99D34CF-F255-A81B-4D61-3A09FBB0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19" y="2890607"/>
            <a:ext cx="7821872" cy="3376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04B6F1-D672-BC9E-05C7-80E3C31173CF}"/>
              </a:ext>
            </a:extLst>
          </p:cNvPr>
          <p:cNvCxnSpPr>
            <a:cxnSpLocks/>
          </p:cNvCxnSpPr>
          <p:nvPr/>
        </p:nvCxnSpPr>
        <p:spPr>
          <a:xfrm>
            <a:off x="4935794" y="5686956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/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9D7BF-5215-F045-C938-AAE080B38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633" y="5749599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31579" r="-2631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34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2D93C-5082-1787-C7FC-D3D66B85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BEEEA-47A5-096E-1457-4BAA829F6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Spontaneous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Stimulated 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2F588-2F3C-3ED1-1EC1-A16E8B4F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73EB-3AFF-CE54-847B-F7B75ADA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ED7680-82E1-F335-2BCB-7637AF6BBF7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79274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18C4E04-5E19-E712-0156-C11C53B5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18" y="3187683"/>
            <a:ext cx="4197555" cy="794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57418B-6C22-C5FF-D478-DD88D984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8" y="1690688"/>
            <a:ext cx="3847691" cy="71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606EC7-7D21-AE86-7D51-CA74FCB5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18" y="4766807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9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8D94-1059-DB1B-0E0F-C9895203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9E2E-F0C9-EF5A-BDDA-E33920A1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 vs StimBS vs SponBS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F93D-9119-F203-59CA-B8B5753F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61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4EDBEB-2050-2FB9-FFE6-C44E2A0353C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16944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F4C6E87-DAD5-9D57-862C-D8EB6CFB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/>
          <a:stretch/>
        </p:blipFill>
        <p:spPr>
          <a:xfrm>
            <a:off x="1239464" y="1455177"/>
            <a:ext cx="9560971" cy="54028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3B47A1-0E87-A66B-FE89-BDE7DF416727}"/>
              </a:ext>
            </a:extLst>
          </p:cNvPr>
          <p:cNvCxnSpPr>
            <a:cxnSpLocks/>
          </p:cNvCxnSpPr>
          <p:nvPr/>
        </p:nvCxnSpPr>
        <p:spPr>
          <a:xfrm flipH="1">
            <a:off x="6272982" y="2359742"/>
            <a:ext cx="344128" cy="1069258"/>
          </a:xfrm>
          <a:prstGeom prst="straightConnector1">
            <a:avLst/>
          </a:prstGeom>
          <a:ln w="57150">
            <a:solidFill>
              <a:srgbClr val="41414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4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9C1A-1161-0E38-B7DB-659C242A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8DBC-8FDB-8D17-6BB5-20E041D2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AB51-0467-F772-5594-E96DD9C7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8FA3B-A902-B9BC-6E71-9AB5F55AAEE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6EB64D-189D-0420-85F9-5670A0CAB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03" y="-431025"/>
            <a:ext cx="8691716" cy="7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C42-BF6B-92D7-4938-2D453E12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791E-0E54-7EF7-E071-A90A0E3C2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6DA8-9E1A-A25A-D4D3-4196DA8E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BE37A1-6E58-904C-856D-7B1FF348FB0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1381132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CFFC883-68FE-38BD-626D-D27A8A44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43"/>
          <a:stretch/>
        </p:blipFill>
        <p:spPr>
          <a:xfrm>
            <a:off x="-78658" y="1396182"/>
            <a:ext cx="12293790" cy="54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E76B-FB81-B16E-FD26-24DE3D6A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D5DD-2950-F751-AC77-867D12AE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2CD7-582B-1FCD-0883-9C4EE556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39F0C6-90B1-E882-E26D-60F6E166C3A5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218BC-2C35-C55C-A0F1-2694B6EB3C41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4D7A6-0C24-5D05-019C-BF8864C9DB33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B2EF5-A877-AFC9-68A7-D92921E2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95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552B-C437-0450-E15A-C1157C9CA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24DB-56C8-1B4C-95AC-8C5F99BC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8A12-0993-063B-0CFE-A7C5BF16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i="1" dirty="0">
                <a:solidFill>
                  <a:schemeClr val="bg1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161AB-012D-AFB2-013D-F24A01ABB370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986FFA-E0C6-C534-7B65-79B0DBCB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86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A9E0-3107-A307-EC3B-9F9C9006F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A1F2-1F3D-603B-F4D1-42435BBC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DDE-CE99-FD76-57B2-D09F9132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66</a:t>
            </a:fld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3532F5F-B735-FE10-8421-B3980D09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D1C79B-7634-1701-7BDF-0C991253D61F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6A30E-7681-62A3-3020-39952F9311C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DD1FFAA-92FC-AD6C-0FB9-F9340E88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AD46C-F763-D3C9-0EE5-9866F6E1250A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26162668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AF54C-ABA4-B779-A502-548F161E5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6DD0-24A9-B025-6FDF-1C55F6B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1F62-3EBC-83A4-DE73-C57A9C4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899403-45B4-FCE6-E300-177D6DA0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3C43F6B-F940-38BC-2332-5989F8291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988342-A799-69AC-CE8E-D99503E2D88B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B22CDF-F7A5-E403-8741-2A4DDF415DF0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29C286C-88CC-75B6-AD0F-A71502F0D4F5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B81A0-7BA4-2858-D742-B2E5BE01EE9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ECF67D7-2DE7-5FD9-0305-957DFDF6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C9BA3D-5AA3-3874-130A-7AC8E90C6B1D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935133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159D2-795A-44AE-0B74-370683AD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666-75CC-9CAD-AB12-36B56A6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Brillouin/Raman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9A2B-E601-E0BA-78A2-69E99E9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68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1480E-8383-AE09-7453-5A391D4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56"/>
          <a:stretch/>
        </p:blipFill>
        <p:spPr>
          <a:xfrm>
            <a:off x="5679391" y="3836651"/>
            <a:ext cx="5558880" cy="154541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53A712D-6109-4D82-C407-263F443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297" y="1825625"/>
            <a:ext cx="487723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Brillouin</a:t>
            </a:r>
            <a:r>
              <a:rPr lang="en-US" dirty="0"/>
              <a:t> </a:t>
            </a:r>
          </a:p>
          <a:p>
            <a:r>
              <a:rPr lang="en-US" sz="2000" dirty="0"/>
              <a:t>Travelling-wave phonons in bulk material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5EBE26-F4B1-4BD5-4B06-1DDAD0157D5C}"/>
              </a:ext>
            </a:extLst>
          </p:cNvPr>
          <p:cNvSpPr txBox="1"/>
          <p:nvPr/>
        </p:nvSpPr>
        <p:spPr>
          <a:xfrm>
            <a:off x="1549263" y="5623283"/>
            <a:ext cx="290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Travelling Wave Phonons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0E0D7D-FE90-2155-82E7-07CCC6FD2F0B}"/>
              </a:ext>
            </a:extLst>
          </p:cNvPr>
          <p:cNvSpPr txBox="1"/>
          <p:nvPr/>
        </p:nvSpPr>
        <p:spPr>
          <a:xfrm>
            <a:off x="7258257" y="5623283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Standing Wave Phonons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A04C2EC9-B0E9-C9FF-FE58-927E2D03BCFD}"/>
              </a:ext>
            </a:extLst>
          </p:cNvPr>
          <p:cNvSpPr txBox="1">
            <a:spLocks/>
          </p:cNvSpPr>
          <p:nvPr/>
        </p:nvSpPr>
        <p:spPr>
          <a:xfrm>
            <a:off x="5840642" y="1833580"/>
            <a:ext cx="563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Raman</a:t>
            </a:r>
            <a:r>
              <a:rPr lang="en-US" dirty="0"/>
              <a:t> </a:t>
            </a:r>
          </a:p>
          <a:p>
            <a:r>
              <a:rPr lang="en-US" sz="2000" dirty="0"/>
              <a:t>Standing wave phonons in molecular vibrations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B2DCB-8FC9-32B2-80FC-F5AE11E74052}"/>
              </a:ext>
            </a:extLst>
          </p:cNvPr>
          <p:cNvSpPr txBox="1"/>
          <p:nvPr/>
        </p:nvSpPr>
        <p:spPr>
          <a:xfrm>
            <a:off x="2438355" y="3175945"/>
            <a:ext cx="655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in Brillouin domain and approach Raman-like modes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C3887-919D-9E32-F4EA-F0EAF3CBB2F3}"/>
              </a:ext>
            </a:extLst>
          </p:cNvPr>
          <p:cNvCxnSpPr>
            <a:cxnSpLocks/>
          </p:cNvCxnSpPr>
          <p:nvPr/>
        </p:nvCxnSpPr>
        <p:spPr>
          <a:xfrm>
            <a:off x="2516110" y="3212297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4CEC7B-691F-00D6-829E-04F739AB4406}"/>
              </a:ext>
            </a:extLst>
          </p:cNvPr>
          <p:cNvCxnSpPr>
            <a:cxnSpLocks/>
          </p:cNvCxnSpPr>
          <p:nvPr/>
        </p:nvCxnSpPr>
        <p:spPr>
          <a:xfrm>
            <a:off x="2516110" y="3576055"/>
            <a:ext cx="6355625" cy="0"/>
          </a:xfrm>
          <a:prstGeom prst="straightConnector1">
            <a:avLst/>
          </a:prstGeom>
          <a:ln w="19050">
            <a:solidFill>
              <a:srgbClr val="006F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F184D0-AB79-0F83-1CF8-0CC912E6939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742603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8602D5A-D367-85BE-78FC-29FCC1AB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9" y="4009249"/>
            <a:ext cx="4754477" cy="1527641"/>
          </a:xfrm>
          <a:prstGeom prst="rect">
            <a:avLst/>
          </a:prstGeom>
          <a:ln w="19050"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D0D6B-5189-F483-5537-A0194E9C9A24}"/>
              </a:ext>
            </a:extLst>
          </p:cNvPr>
          <p:cNvSpPr txBox="1"/>
          <p:nvPr/>
        </p:nvSpPr>
        <p:spPr>
          <a:xfrm>
            <a:off x="2599998" y="3809193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CoBS</a:t>
            </a:r>
          </a:p>
        </p:txBody>
      </p:sp>
    </p:spTree>
    <p:extLst>
      <p:ext uri="{BB962C8B-B14F-4D97-AF65-F5344CB8AC3E}">
        <p14:creationId xmlns:p14="http://schemas.microsoft.com/office/powerpoint/2010/main" val="1959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8189-E15C-A829-2F2C-B3E67BA7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3F84-B567-7FF0-7242-E16651AE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8EE7-E7A5-5076-8260-F1D39E9F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CB54A0-9B74-1C61-46EC-44ABA97101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31EABD-E35C-C5F4-2CA8-5C4A6AE38338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B395BB-E185-E4AB-BD19-27AD894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31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Reflected Phonons Create Standing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69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D7D164-D2B5-AC86-9A14-F83BC07975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58123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72389-1353-F36A-4C24-54982F34BE9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3F325-9C6C-20C7-63BB-1E16D54F644E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868B08-0D49-41FE-D6F5-B85A91005E06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C5EA68-B2E0-C2AB-164C-834F06EBF6FD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5F683A-E80A-60AE-1B1F-B641C79C6DB6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3759C0-79D1-FC8B-E0FC-7FAA9041DD8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BFD11-E345-D089-29B7-594C082ED1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E8E0A-1990-468A-1F3B-F87284AF74B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EEE965-E6F6-5044-8DE3-96A8780561B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69DABA-780E-97FF-300B-86B74100178F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1FFAA8-8546-2CA2-C8A1-C0C7C51964C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01CAD6-F107-A02B-19FF-7023F3C666A3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CA879-1224-2DE7-9EAF-A02EB623496F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5CDD0FB-F6B6-ED77-8398-8305930ECE11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B6BB21-F904-B280-AB10-1524240E44AF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9D54CE-2C1F-1BDF-0436-6B0881EF85F4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U-Turn Arrow 38">
            <a:extLst>
              <a:ext uri="{FF2B5EF4-FFF2-40B4-BE49-F238E27FC236}">
                <a16:creationId xmlns:a16="http://schemas.microsoft.com/office/drawing/2014/main" id="{156644DE-09D9-8625-04B0-5D4F956CA6E8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66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261-781A-F649-FBB7-9B9ACEE5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F9540-AA2B-7537-AEF9-745913B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70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7DED38-240A-F374-88B1-56265734452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D2A7F-612E-EFC3-6A85-64083FD4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A2CAAF-D15B-E1A1-7865-A979EF0BBF1E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25680-FB53-97B7-D9F4-B7B3F785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CEC064-7D6E-68A3-4050-46ABCADE00B9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EAAA9D-13CA-4788-7DB8-C2DBB97C450C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C4F36C-1132-3B37-639B-F0B69F2E3537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9147E8-C8FC-C188-921A-EA5CEF65F58A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D7176E-0172-92AF-3CB8-806B9987CC11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245A0-B8AE-9BBA-FE81-DB6EB52C4F6C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37DC81-2AD3-7446-F3B0-8AD8F6E6C51D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352DC-D246-DC0E-4749-A7F889D01F34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BD899F-6F2E-D594-49C4-0AB6B5FA91F6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DF65DB-65D7-58D4-536D-29E06DE5AF9D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E45F73-2822-9437-AAC1-6807EF3FA1E1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7AC539-77F3-7DE1-A63C-DFF48E0A515B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84A3CB-8E4D-E2A4-99FD-4C605E44E3FE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923EFB-C037-9A98-A9F8-A414A3A36C45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2E61DD-B7D4-C62B-DBAF-99FE417F852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CCDB0D7-DE9E-92A8-C3A3-0216414363F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73D3FB53-4CC0-1C08-EADD-263970F53CB7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1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427E-F223-63D3-14A0-22E2DBCD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A53D-3949-3F0B-7C34-DFEC5860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CED1-7A16-0238-D0A6-9E34AC0C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899918-ED56-C27C-D8E9-7F18CFAEC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5A7ED6-057C-0FCB-2B82-AADFC0E3F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61F6FF-0DEF-5E4D-2949-0DAD3313D3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6C3EEE-3104-64D9-5BE6-8CDFBAEBA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1611A-4BF6-8102-67ED-0BCAFB2FCC23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BBE182-B401-653F-1F52-831D2E4A9D9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5151F9-3E02-7205-8AAE-1CCF65D3A4B9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1E731-D7BD-F8C8-9298-DB3CAA7D4FF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4DF28-B033-0657-5D86-92837273B2C2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62FE17-7694-D634-EFCB-3FF15D3A48FB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EA04C8-20E5-229F-2C1B-6810C0191CB4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C2CBE68-4BAD-0025-AD79-0B2135D1C74A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C9DDD3-54B3-ACEA-5B22-1D7DE63322E5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C243840-7D75-019A-24B0-4A39DC877E82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4F8087-FA10-1B62-A2F7-A5E633D7FD4E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0BA6E65-CCA5-DC8D-0963-C738A0BAF0FE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BDCFAC-D037-95C6-0AC7-A05B58D89CA1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4686DC0-C5E9-2D89-0A8F-A9EAA19FD83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B0BF43-A645-0715-4F3F-F1E2FB270E38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DC942-D077-94DD-1DE8-83204DE22978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ECA892F7-59B5-EB93-9E75-EE7DBDB8F91B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19BDAC-C161-15B4-A120-646BC5E8BE7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A55725-7295-8C69-964D-3457756AF437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5C5A9A-3F3E-D78B-A2D0-E1D9AC9633D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BFAE1C-6F45-89FE-0551-C6417453EAA8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06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B784-2340-B4F8-53BA-4A0C83F6F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3108-80CC-8E7D-B4E6-C3DA47E7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71BB-B642-171F-2F9D-F9559958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72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F27221-1B57-6A6C-C428-46659808AC3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F6D7838-1B65-4A48-5CEE-1701121C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4BB76-A4A7-D02E-B4BE-86938C32DB7C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9B63CB-139D-8477-1AB9-70CC7413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042E24-9824-1D00-1523-7A2927315510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BA6E57-AE77-17F2-70B5-D7CBF60B3CC8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A90CE-758E-AAE4-10BF-93D5103D525B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9520B-C285-FD11-9F78-5A4ECD7DADE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EEC38-91F8-BD94-F796-0B66EDA141EF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3BAEA9-0E03-BF46-C11C-34B45A43AEC9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1FD39A-D67C-60C1-4A30-331668EC1B73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A58610-51C0-06C3-956E-DC31DA062CEE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6C5D3B-DC7B-1F27-38EC-14A01C541FDD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69D4BCB-90C8-7015-BDA5-6F71505E27A7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D0A47B6-A378-EB63-10B7-BE5A7565DC2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87877-C4AF-957C-48EC-DEF054CB191D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92C9B8-7C12-3EFF-5E54-FD684607247C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6063D6-935E-8A07-ED84-256466862E40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5C0ABD-CA57-B812-A8CD-7C470E23E172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CB4CCBA-19FB-238A-26B0-44516A7F6A7B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C1DDE191-AE30-440B-2822-CDE8720BAE6F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C3BFF8-94C1-9387-B4B1-C57E6776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5C6051DB-FF43-FA4E-B598-5725BC46BBA9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A61BF7-472E-DB96-B61D-3EF33483624F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3AEBDA4-0370-C827-E9C1-0A5A463E3F15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5F8B67-23C9-4ABD-0BF7-CB9E9D263360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8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5FA5-A2F4-C955-3FB9-14B4DB24E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02A5-A277-E53C-F5EA-CB5DCB4D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In-Phase Phonons Constructively Interfere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A67C9-5379-DC30-9009-171E3AD1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D2935-076C-D74D-9756-C44F16AE4580}" type="slidenum">
              <a:rPr lang="en-US" smtClean="0"/>
              <a:t>73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487858-0EE8-F091-1806-404CE375FA1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9492745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5D0E97-DC9F-869B-BFA4-741A2EE6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27" y="1180138"/>
            <a:ext cx="7821872" cy="337604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931A64-54E7-F935-1038-C5CA4EED79C4}"/>
              </a:ext>
            </a:extLst>
          </p:cNvPr>
          <p:cNvCxnSpPr>
            <a:cxnSpLocks/>
          </p:cNvCxnSpPr>
          <p:nvPr/>
        </p:nvCxnSpPr>
        <p:spPr>
          <a:xfrm>
            <a:off x="4219102" y="3976487"/>
            <a:ext cx="3165987" cy="0"/>
          </a:xfrm>
          <a:prstGeom prst="straightConnector1">
            <a:avLst/>
          </a:prstGeom>
          <a:ln w="28575">
            <a:solidFill>
              <a:srgbClr val="41414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/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1414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41414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A7B90E-4ED1-BBE5-F6E0-1CEB02B38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41" y="4039130"/>
                <a:ext cx="232307" cy="369332"/>
              </a:xfrm>
              <a:prstGeom prst="rect">
                <a:avLst/>
              </a:prstGeom>
              <a:blipFill>
                <a:blip r:embed="rId3"/>
                <a:stretch>
                  <a:fillRect l="-25000" r="-25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FF62BBA-17DB-6158-84D5-522072FB50E8}"/>
              </a:ext>
            </a:extLst>
          </p:cNvPr>
          <p:cNvCxnSpPr>
            <a:cxnSpLocks/>
          </p:cNvCxnSpPr>
          <p:nvPr/>
        </p:nvCxnSpPr>
        <p:spPr>
          <a:xfrm>
            <a:off x="4215877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82C11-6461-923A-D56B-11830C02678D}"/>
              </a:ext>
            </a:extLst>
          </p:cNvPr>
          <p:cNvCxnSpPr>
            <a:cxnSpLocks/>
          </p:cNvCxnSpPr>
          <p:nvPr/>
        </p:nvCxnSpPr>
        <p:spPr>
          <a:xfrm>
            <a:off x="4312293" y="464086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C45A8B-9D7D-B987-9D88-05A05567DDE0}"/>
              </a:ext>
            </a:extLst>
          </p:cNvPr>
          <p:cNvCxnSpPr>
            <a:cxnSpLocks/>
          </p:cNvCxnSpPr>
          <p:nvPr/>
        </p:nvCxnSpPr>
        <p:spPr>
          <a:xfrm>
            <a:off x="440870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8DAD7F-C539-88DE-C851-29E640547E7B}"/>
              </a:ext>
            </a:extLst>
          </p:cNvPr>
          <p:cNvCxnSpPr>
            <a:cxnSpLocks/>
          </p:cNvCxnSpPr>
          <p:nvPr/>
        </p:nvCxnSpPr>
        <p:spPr>
          <a:xfrm>
            <a:off x="4505126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CC39B3-A165-96AC-5DD3-BABDDD20DFFC}"/>
              </a:ext>
            </a:extLst>
          </p:cNvPr>
          <p:cNvCxnSpPr>
            <a:cxnSpLocks/>
          </p:cNvCxnSpPr>
          <p:nvPr/>
        </p:nvCxnSpPr>
        <p:spPr>
          <a:xfrm>
            <a:off x="4601543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B277A9-03B8-1762-6849-EA1E525F9788}"/>
              </a:ext>
            </a:extLst>
          </p:cNvPr>
          <p:cNvCxnSpPr>
            <a:cxnSpLocks/>
          </p:cNvCxnSpPr>
          <p:nvPr/>
        </p:nvCxnSpPr>
        <p:spPr>
          <a:xfrm>
            <a:off x="4697959" y="464086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D0DDD-8431-9E99-E9EC-1E291040F126}"/>
              </a:ext>
            </a:extLst>
          </p:cNvPr>
          <p:cNvCxnSpPr>
            <a:cxnSpLocks/>
          </p:cNvCxnSpPr>
          <p:nvPr/>
        </p:nvCxnSpPr>
        <p:spPr>
          <a:xfrm>
            <a:off x="4765168" y="5236089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354202-7EF5-0B15-531D-0A0915E047F9}"/>
              </a:ext>
            </a:extLst>
          </p:cNvPr>
          <p:cNvCxnSpPr>
            <a:cxnSpLocks/>
          </p:cNvCxnSpPr>
          <p:nvPr/>
        </p:nvCxnSpPr>
        <p:spPr>
          <a:xfrm>
            <a:off x="6903007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65A9DC-19F5-AB0B-F015-FB8247A1C77E}"/>
              </a:ext>
            </a:extLst>
          </p:cNvPr>
          <p:cNvCxnSpPr>
            <a:cxnSpLocks/>
          </p:cNvCxnSpPr>
          <p:nvPr/>
        </p:nvCxnSpPr>
        <p:spPr>
          <a:xfrm>
            <a:off x="6999423" y="5318883"/>
            <a:ext cx="0" cy="10758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AFD08D-687B-DDAA-076F-E9370908332C}"/>
              </a:ext>
            </a:extLst>
          </p:cNvPr>
          <p:cNvCxnSpPr>
            <a:cxnSpLocks/>
          </p:cNvCxnSpPr>
          <p:nvPr/>
        </p:nvCxnSpPr>
        <p:spPr>
          <a:xfrm>
            <a:off x="709583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9565DBD-B8CD-59E0-EBAF-9AF07C381AA9}"/>
              </a:ext>
            </a:extLst>
          </p:cNvPr>
          <p:cNvCxnSpPr>
            <a:cxnSpLocks/>
          </p:cNvCxnSpPr>
          <p:nvPr/>
        </p:nvCxnSpPr>
        <p:spPr>
          <a:xfrm>
            <a:off x="7192256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3866D6-5ABF-395D-226F-EFF16BF48F21}"/>
              </a:ext>
            </a:extLst>
          </p:cNvPr>
          <p:cNvCxnSpPr>
            <a:cxnSpLocks/>
          </p:cNvCxnSpPr>
          <p:nvPr/>
        </p:nvCxnSpPr>
        <p:spPr>
          <a:xfrm>
            <a:off x="7288673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C3A9F2-78FB-A26A-09CC-F49956188102}"/>
              </a:ext>
            </a:extLst>
          </p:cNvPr>
          <p:cNvCxnSpPr>
            <a:cxnSpLocks/>
          </p:cNvCxnSpPr>
          <p:nvPr/>
        </p:nvCxnSpPr>
        <p:spPr>
          <a:xfrm>
            <a:off x="7385089" y="5318883"/>
            <a:ext cx="0" cy="107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A023EBA-EB0D-2D01-AE12-2887FC5E3B9C}"/>
              </a:ext>
            </a:extLst>
          </p:cNvPr>
          <p:cNvSpPr txBox="1"/>
          <p:nvPr/>
        </p:nvSpPr>
        <p:spPr>
          <a:xfrm>
            <a:off x="5222680" y="48948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F4A61F-20E2-D4FD-5C17-A831C0385855}"/>
              </a:ext>
            </a:extLst>
          </p:cNvPr>
          <p:cNvSpPr txBox="1"/>
          <p:nvPr/>
        </p:nvSpPr>
        <p:spPr>
          <a:xfrm>
            <a:off x="6148021" y="55377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Ω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68FDF2-0CF3-858B-CBE4-A742054E8BE3}"/>
              </a:ext>
            </a:extLst>
          </p:cNvPr>
          <p:cNvCxnSpPr>
            <a:cxnSpLocks/>
          </p:cNvCxnSpPr>
          <p:nvPr/>
        </p:nvCxnSpPr>
        <p:spPr>
          <a:xfrm flipH="1">
            <a:off x="5516716" y="5856832"/>
            <a:ext cx="133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-Turn Arrow 46">
            <a:extLst>
              <a:ext uri="{FF2B5EF4-FFF2-40B4-BE49-F238E27FC236}">
                <a16:creationId xmlns:a16="http://schemas.microsoft.com/office/drawing/2014/main" id="{2B1F1412-33E0-1DC8-863A-A3A9AD29456C}"/>
              </a:ext>
            </a:extLst>
          </p:cNvPr>
          <p:cNvSpPr/>
          <p:nvPr/>
        </p:nvSpPr>
        <p:spPr>
          <a:xfrm rot="5400000">
            <a:off x="7408117" y="5200026"/>
            <a:ext cx="205274" cy="211494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/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038D81-C635-06E1-C9A7-DCEAD371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07" y="3409455"/>
                <a:ext cx="1984133" cy="629981"/>
              </a:xfrm>
              <a:prstGeom prst="rect">
                <a:avLst/>
              </a:prstGeom>
              <a:blipFill>
                <a:blip r:embed="rId4"/>
                <a:stretch>
                  <a:fillRect l="-3822" r="-3185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/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DD64CC-414B-1AFE-4EC7-6FC789C8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440" y="4420173"/>
                <a:ext cx="1324145" cy="629981"/>
              </a:xfrm>
              <a:prstGeom prst="rect">
                <a:avLst/>
              </a:prstGeom>
              <a:blipFill>
                <a:blip r:embed="rId5"/>
                <a:stretch>
                  <a:fillRect l="-8571" r="-47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/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noFill/>
              <a:ln>
                <a:solidFill>
                  <a:srgbClr val="41414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=1, 2, 3, 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DE102-6CEA-08E2-D6FC-CB07A012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538" y="4589528"/>
                <a:ext cx="1446935" cy="307777"/>
              </a:xfrm>
              <a:prstGeom prst="rect">
                <a:avLst/>
              </a:prstGeom>
              <a:blipFill>
                <a:blip r:embed="rId6"/>
                <a:stretch>
                  <a:fillRect l="-1724" b="-3846"/>
                </a:stretch>
              </a:blipFill>
              <a:ln>
                <a:solidFill>
                  <a:srgbClr val="4141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4BBD2DDB-DE28-0A1E-7E7A-1E5A8ED5A72C}"/>
              </a:ext>
            </a:extLst>
          </p:cNvPr>
          <p:cNvSpPr/>
          <p:nvPr/>
        </p:nvSpPr>
        <p:spPr>
          <a:xfrm>
            <a:off x="4215877" y="2881513"/>
            <a:ext cx="1006803" cy="923572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37EB73-59DE-89C6-3F9C-4294C625BF44}"/>
              </a:ext>
            </a:extLst>
          </p:cNvPr>
          <p:cNvSpPr/>
          <p:nvPr/>
        </p:nvSpPr>
        <p:spPr>
          <a:xfrm>
            <a:off x="5222680" y="2881513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8386D0-CBC2-7A57-797B-16CCC246C66E}"/>
              </a:ext>
            </a:extLst>
          </p:cNvPr>
          <p:cNvSpPr/>
          <p:nvPr/>
        </p:nvSpPr>
        <p:spPr>
          <a:xfrm>
            <a:off x="6229483" y="2877994"/>
            <a:ext cx="1006803" cy="930755"/>
          </a:xfrm>
          <a:prstGeom prst="rect">
            <a:avLst/>
          </a:prstGeom>
          <a:gradFill flip="none" rotWithShape="1">
            <a:gsLst>
              <a:gs pos="37500">
                <a:schemeClr val="bg1">
                  <a:alpha val="49821"/>
                </a:schemeClr>
              </a:gs>
              <a:gs pos="25000">
                <a:srgbClr val="006F5B">
                  <a:alpha val="49625"/>
                </a:srgbClr>
              </a:gs>
              <a:gs pos="12500">
                <a:srgbClr val="FFFFFE">
                  <a:alpha val="50000"/>
                </a:srgbClr>
              </a:gs>
              <a:gs pos="0">
                <a:srgbClr val="006F5B">
                  <a:alpha val="49789"/>
                </a:srgbClr>
              </a:gs>
              <a:gs pos="87000">
                <a:schemeClr val="bg1">
                  <a:alpha val="49948"/>
                </a:schemeClr>
              </a:gs>
              <a:gs pos="74000">
                <a:srgbClr val="006F5B">
                  <a:alpha val="49845"/>
                </a:srgbClr>
              </a:gs>
              <a:gs pos="62000">
                <a:schemeClr val="bg1">
                  <a:alpha val="50000"/>
                </a:schemeClr>
              </a:gs>
              <a:gs pos="50000">
                <a:srgbClr val="006F5B">
                  <a:alpha val="50000"/>
                </a:srgbClr>
              </a:gs>
              <a:gs pos="100000">
                <a:srgbClr val="006F5B">
                  <a:alpha val="49964"/>
                </a:srgb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19128B-9076-3040-B245-497897A25BFB}"/>
              </a:ext>
            </a:extLst>
          </p:cNvPr>
          <p:cNvSpPr/>
          <p:nvPr/>
        </p:nvSpPr>
        <p:spPr>
          <a:xfrm>
            <a:off x="7233881" y="2877280"/>
            <a:ext cx="151207" cy="930749"/>
          </a:xfrm>
          <a:prstGeom prst="rect">
            <a:avLst/>
          </a:prstGeom>
          <a:gradFill flip="none" rotWithShape="1">
            <a:gsLst>
              <a:gs pos="0">
                <a:srgbClr val="006F5B">
                  <a:alpha val="49789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8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D6C-1F84-5815-0D75-4C199D78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8B1-B37E-B1B1-86CF-7D6EFEE9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of Relevant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CCD0-3D3B-D204-0184-D93A46A2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024C79-A1E6-A1BC-1EDF-519E0525FDD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7447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8EDEA2-730E-8AF0-E0EC-FF5BC92B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5" y="1690688"/>
            <a:ext cx="10005029" cy="3038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92108-E10F-2FB9-E028-915949C5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8" y="5095059"/>
            <a:ext cx="5195121" cy="8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6E592-F7BA-1782-6D7F-FA202BC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92E6-055E-5953-482E-D956188C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D0F22-2E5B-55DD-6F4E-6CA0A0F5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CB76B5-7BBE-4CB3-D887-C006D82B6EB1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685770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8B94-E650-E6CA-1A0A-5F98F8CF7B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39"/>
          <a:stretch/>
        </p:blipFill>
        <p:spPr>
          <a:xfrm>
            <a:off x="569005" y="1875354"/>
            <a:ext cx="3386320" cy="1837608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5C137B-CFE6-FAE5-473A-B5F19E52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D846B54C-7CF1-848E-789B-53398969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78"/>
          <a:stretch/>
        </p:blipFill>
        <p:spPr>
          <a:xfrm>
            <a:off x="4323885" y="1357842"/>
            <a:ext cx="6661355" cy="53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2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0B582-0B6E-FB77-DCC2-1C98F131C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CC7-9FAD-B7C3-C769-99531AB7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Germanium-Doped Fiber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FEBC-F3A0-4159-C131-10314890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91B992-760B-4FB2-CEC3-1BFD78D75364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024848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49EAB10A-831F-2B81-10DA-2ED328B3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34" r="25923" b="18965"/>
          <a:stretch/>
        </p:blipFill>
        <p:spPr>
          <a:xfrm>
            <a:off x="569005" y="1875354"/>
            <a:ext cx="3386320" cy="199184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584D97-01AB-FE63-9870-BDD03982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49"/>
          <a:stretch/>
        </p:blipFill>
        <p:spPr>
          <a:xfrm>
            <a:off x="4319802" y="1361826"/>
            <a:ext cx="6661355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E2C09E-B397-B59A-D767-23AB52C3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4972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14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8B49-9A95-47D8-208E-FC26D6AD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84AF-6C8A-3C5B-4BC1-31194F29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6E0F0-D14E-B692-6520-F98399A2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1D0017-0D1D-E7A7-9DF2-9E3ECD65A8B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069390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1870428-CAB2-8801-8FFE-64BCFF32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2" y="2008109"/>
            <a:ext cx="3766545" cy="1726333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DFE93-61CE-44F6-68BC-6A2F12A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956F44-A9E0-F925-5C5B-21CB5CD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4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AAD9-B275-9B1F-3EA8-62B4207A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D736-19D6-261B-B53D-DA273F1E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510CE-DC5D-9271-2A20-EC0F670E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096028-E271-747C-4B97-F0ECC3D8AAD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B051D6-0FD7-C370-C4B2-DC6AB849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91" y="2004906"/>
            <a:ext cx="3766545" cy="1729536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43615-8461-D2A3-EFF9-DED78601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8"/>
          <a:stretch/>
        </p:blipFill>
        <p:spPr>
          <a:xfrm>
            <a:off x="4337798" y="1361826"/>
            <a:ext cx="6643359" cy="5359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8B5A4E-EA04-21AE-F8A1-A727B4F2E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4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09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C78A-1D10-8B74-7657-AB879A38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6CB9-A443-B22D-1EA3-8533B29F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89B716-5E19-959C-AABD-2B443D9F012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72B605-223B-8F6A-3FF7-A71ADDDA41DF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8BBBF9-8BF6-7F51-F816-992A3877DE74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B9FDB9-6ECC-732B-8B0B-A42D168E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9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E389-2DA5-154E-0087-AF96C2B8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B1E-DA8C-4C3F-E0F6-DB5265BE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0B41-DE01-4FF2-F843-560DDB5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79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DE16B-1712-851D-9CAE-B9B58EC1BDC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30536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B61940-0DDA-A12D-71FB-FAAC925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6DDC1-48AF-818F-2557-C8D38C15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51"/>
          <a:stretch/>
        </p:blipFill>
        <p:spPr>
          <a:xfrm>
            <a:off x="4331770" y="1415845"/>
            <a:ext cx="6649387" cy="5305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64A3E-C9C2-3753-B5E8-902065213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6" cy="369332"/>
              </a:xfrm>
              <a:prstGeom prst="rect">
                <a:avLst/>
              </a:prstGeom>
              <a:blipFill>
                <a:blip r:embed="rId4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805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C6D8-1848-6D06-5239-60FFE9AF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D997-E642-B39E-3B62-E456BD4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μm TeO</a:t>
            </a:r>
            <a:r>
              <a:rPr lang="en-US" baseline="-25000" dirty="0"/>
              <a:t>2 </a:t>
            </a:r>
            <a:r>
              <a:rPr lang="en-US" dirty="0"/>
              <a:t>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BD8A5-0728-516E-3236-A7E0EDB2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9A474D-9EBD-21B7-C6D3-98972AABCD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613054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087578-5973-CF35-183B-6B1A6239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56" t="19367" r="31183" b="19017"/>
          <a:stretch/>
        </p:blipFill>
        <p:spPr>
          <a:xfrm>
            <a:off x="378890" y="2004906"/>
            <a:ext cx="3766545" cy="2195004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6C7AB-BF09-D2EC-F1B7-5CCE7545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15"/>
          <a:stretch/>
        </p:blipFill>
        <p:spPr>
          <a:xfrm>
            <a:off x="6197539" y="136525"/>
            <a:ext cx="4335590" cy="3446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9B1EB-8F27-0351-E144-446ECD32C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60"/>
          <a:stretch/>
        </p:blipFill>
        <p:spPr>
          <a:xfrm>
            <a:off x="4375355" y="3673518"/>
            <a:ext cx="3539463" cy="2823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70FAF-65AA-B978-DC30-1EB7284F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731"/>
          <a:stretch/>
        </p:blipFill>
        <p:spPr>
          <a:xfrm>
            <a:off x="8062061" y="3656162"/>
            <a:ext cx="3556936" cy="282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FF9A0-B88A-08D6-5276-26B8FE5DE04B}"/>
              </a:ext>
            </a:extLst>
          </p:cNvPr>
          <p:cNvSpPr txBox="1"/>
          <p:nvPr/>
        </p:nvSpPr>
        <p:spPr>
          <a:xfrm>
            <a:off x="4926036" y="3841946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MHz bins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4FDB7-BFD8-1B8F-36DD-9C2073D6A476}"/>
              </a:ext>
            </a:extLst>
          </p:cNvPr>
          <p:cNvSpPr txBox="1"/>
          <p:nvPr/>
        </p:nvSpPr>
        <p:spPr>
          <a:xfrm>
            <a:off x="8392884" y="384194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MHz bins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FB68D-C2AF-405E-966D-24B2978B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471767" cy="369332"/>
              </a:xfrm>
              <a:prstGeom prst="rect">
                <a:avLst/>
              </a:prstGeom>
              <a:blipFill>
                <a:blip r:embed="rId6"/>
                <a:stretch>
                  <a:fillRect l="-2551" t="-10000" r="-5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0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4B93-2AB3-3B4C-BDF7-4771E49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B17-AD0A-0479-AC60-F7EBF7E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1F77-0A57-C6D8-EEE4-27266AD5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1B1F0-95FF-60EF-4875-A574314A5BA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246371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0238D5-F276-126B-8351-4CAF4050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0" y="1812594"/>
            <a:ext cx="1542702" cy="3353415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D212A5-E761-CBC2-FD9F-06A47F78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3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FBD9A19-F330-691A-FDCB-7841D57B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29"/>
          <a:stretch/>
        </p:blipFill>
        <p:spPr>
          <a:xfrm>
            <a:off x="4314277" y="1361825"/>
            <a:ext cx="6666880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7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03A09-1657-3824-09BD-736E54492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77D-8433-93B6-381B-D8C55356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μm CS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5C4E-EA00-812E-CE1E-7B36631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D33CF-BB64-D5EC-D219-2F7F1784C992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267578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/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≈1.65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B0F62F-9658-663A-4F4A-8C80B4F0E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9" y="5533056"/>
                <a:ext cx="2641684" cy="369332"/>
              </a:xfrm>
              <a:prstGeom prst="rect">
                <a:avLst/>
              </a:prstGeom>
              <a:blipFill>
                <a:blip r:embed="rId2"/>
                <a:stretch>
                  <a:fillRect l="-2392" t="-10000" r="-47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A89C905-92A6-2843-CE7A-9116CF66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70" y="1812594"/>
            <a:ext cx="1542702" cy="3371090"/>
          </a:xfrm>
          <a:prstGeom prst="rect">
            <a:avLst/>
          </a:prstGeom>
          <a:ln w="19050">
            <a:solidFill>
              <a:srgbClr val="41414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B38960-78B7-3FF3-07B3-9AAE7A5A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4318018" y="1406013"/>
            <a:ext cx="6663139" cy="5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2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BCC7-E177-CD35-87D6-C2E8AC25A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166F-9435-C5FB-9CD8-7412F6A6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Suspended Silica Chip Waveguide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2D5F7-BBCF-8000-3603-29DA7782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020A49-C33B-2301-EF18-9549E3A7EC75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7595119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white object&#10;&#10;Description automatically generated">
            <a:extLst>
              <a:ext uri="{FF2B5EF4-FFF2-40B4-BE49-F238E27FC236}">
                <a16:creationId xmlns:a16="http://schemas.microsoft.com/office/drawing/2014/main" id="{7A9FC29F-E7E2-5AC2-9BEB-B19FCE404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 b="6635"/>
          <a:stretch/>
        </p:blipFill>
        <p:spPr bwMode="auto">
          <a:xfrm>
            <a:off x="734908" y="2650507"/>
            <a:ext cx="3291988" cy="2185093"/>
          </a:xfrm>
          <a:prstGeom prst="rect">
            <a:avLst/>
          </a:prstGeom>
          <a:ln w="19050">
            <a:solidFill>
              <a:srgbClr val="41414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11947B-8903-D4EB-BD3C-BAC74B666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54"/>
          <a:stretch/>
        </p:blipFill>
        <p:spPr>
          <a:xfrm>
            <a:off x="4322983" y="1425679"/>
            <a:ext cx="6658173" cy="52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5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ABFC-91AC-5BBB-EF30-D6C4B3BD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6FB4-99FF-F42D-0DA7-DED94C1E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EBA01-9B44-D512-90F0-3ED32C97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40E3AB-1FBE-73EA-720E-30415BE76CE4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3A2194-0F29-6AFF-1E4B-F776C9A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84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72218D3-D4B4-B01F-F159-7BEECFD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</p:spTree>
    <p:extLst>
      <p:ext uri="{BB962C8B-B14F-4D97-AF65-F5344CB8AC3E}">
        <p14:creationId xmlns:p14="http://schemas.microsoft.com/office/powerpoint/2010/main" val="339932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C19E0-752F-3A88-7970-99266528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6FE-94A6-A5FB-319C-E5546B1D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EF35-77E4-E32C-0B01-DE31D0155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D9E163-9073-1C7A-8FA2-7DF666A04E4C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6DBC5-AA37-88AC-343B-646E53906A5B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B4ACE0-C9C7-DE86-DD62-8B745F63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BC0D6BF-3220-E80D-54C2-882595B8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4A4D3-BCFA-A76E-16A7-9BD1D74F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</p:spTree>
    <p:extLst>
      <p:ext uri="{BB962C8B-B14F-4D97-AF65-F5344CB8AC3E}">
        <p14:creationId xmlns:p14="http://schemas.microsoft.com/office/powerpoint/2010/main" val="3246650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5AC1-E3E8-0DCA-D8FF-902236B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FC8D-BCEC-8E6D-13D0-81B2F484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Sound with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F2A0-EF6B-4531-2EE0-BD609788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Cooling of Traveling-Wave Phonons in an Optical Fiber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Quieting sound with light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Coherently stimulated Brillouin Scattering (CoBS)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Amplifying sound to measure subtle signals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Brillouin-Induced Raman Modes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i="1" dirty="0">
                <a:solidFill>
                  <a:srgbClr val="414142"/>
                </a:solidFill>
              </a:rPr>
              <a:t>Harnessing sound for engineered behaviors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4BE503-7DA9-21A3-B61D-ACD919B46213}"/>
              </a:ext>
            </a:extLst>
          </p:cNvPr>
          <p:cNvCxnSpPr>
            <a:cxnSpLocks/>
          </p:cNvCxnSpPr>
          <p:nvPr/>
        </p:nvCxnSpPr>
        <p:spPr>
          <a:xfrm>
            <a:off x="1450559" y="2229512"/>
            <a:ext cx="9128951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D4462-6146-28A0-2BD8-B9900C258134}"/>
              </a:ext>
            </a:extLst>
          </p:cNvPr>
          <p:cNvCxnSpPr>
            <a:cxnSpLocks/>
          </p:cNvCxnSpPr>
          <p:nvPr/>
        </p:nvCxnSpPr>
        <p:spPr>
          <a:xfrm>
            <a:off x="1450559" y="3778092"/>
            <a:ext cx="7526293" cy="0"/>
          </a:xfrm>
          <a:prstGeom prst="line">
            <a:avLst/>
          </a:prstGeom>
          <a:ln w="38100">
            <a:solidFill>
              <a:srgbClr val="1DA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D95970-9D1F-BE2F-34E6-2CED12EC973F}"/>
              </a:ext>
            </a:extLst>
          </p:cNvPr>
          <p:cNvCxnSpPr>
            <a:cxnSpLocks/>
          </p:cNvCxnSpPr>
          <p:nvPr/>
        </p:nvCxnSpPr>
        <p:spPr>
          <a:xfrm>
            <a:off x="1460391" y="5282428"/>
            <a:ext cx="4910912" cy="0"/>
          </a:xfrm>
          <a:prstGeom prst="line">
            <a:avLst/>
          </a:prstGeom>
          <a:ln w="38100">
            <a:solidFill>
              <a:srgbClr val="BF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37238B-FAA9-55C8-CE0F-D47C7A90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9200B89-8860-EB54-5D5A-B16C73AF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3" t="10918" r="7777" b="1313"/>
          <a:stretch/>
        </p:blipFill>
        <p:spPr>
          <a:xfrm>
            <a:off x="9497703" y="161541"/>
            <a:ext cx="2163614" cy="1612488"/>
          </a:xfrm>
          <a:prstGeom prst="rect">
            <a:avLst/>
          </a:prstGeom>
          <a:ln w="19050">
            <a:solidFill>
              <a:srgbClr val="637CC7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7C000-D499-E95D-E3CC-D6D1729A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536" y="3147417"/>
            <a:ext cx="2853198" cy="916749"/>
          </a:xfrm>
          <a:prstGeom prst="rect">
            <a:avLst/>
          </a:prstGeom>
          <a:ln w="19050">
            <a:solidFill>
              <a:srgbClr val="1DA98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36DD7F-70DF-A016-7C32-4206C50C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71"/>
          <a:stretch/>
        </p:blipFill>
        <p:spPr>
          <a:xfrm>
            <a:off x="7357815" y="4532619"/>
            <a:ext cx="2289259" cy="1826236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DF9C-7D07-097F-DB55-ABEAEEB721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51"/>
          <a:stretch/>
        </p:blipFill>
        <p:spPr>
          <a:xfrm>
            <a:off x="9755475" y="4527211"/>
            <a:ext cx="2288768" cy="1826237"/>
          </a:xfrm>
          <a:prstGeom prst="rect">
            <a:avLst/>
          </a:prstGeom>
          <a:ln w="19050">
            <a:solidFill>
              <a:srgbClr val="BF1D2C"/>
            </a:solidFill>
          </a:ln>
        </p:spPr>
      </p:pic>
    </p:spTree>
    <p:extLst>
      <p:ext uri="{BB962C8B-B14F-4D97-AF65-F5344CB8AC3E}">
        <p14:creationId xmlns:p14="http://schemas.microsoft.com/office/powerpoint/2010/main" val="288774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8970-B2E5-6F1F-73A7-9A466035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19082-05F3-5675-243F-3A300CC5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People, organizations, institutions to thank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C1468-7428-53CE-5E6B-DA8183B9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02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6998F-A6C3-BA41-1903-492B7AE8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88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CEF54A-9CA7-4FBD-A44A-15D66E80A33C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28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21CA-68C5-AA79-F5A9-CA099EFD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88-AF30-1829-4E4D-60D48107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38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 we care about laser cooling?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414142"/>
                </a:solidFill>
              </a:rPr>
              <a:t>Reduce thermal noise </a:t>
            </a:r>
          </a:p>
          <a:p>
            <a:pPr lvl="1"/>
            <a:endParaRPr lang="en-US" dirty="0">
              <a:solidFill>
                <a:srgbClr val="414142"/>
              </a:solidFill>
            </a:endParaRPr>
          </a:p>
          <a:p>
            <a:pPr lvl="1"/>
            <a:r>
              <a:rPr lang="en-US" dirty="0">
                <a:solidFill>
                  <a:srgbClr val="414142"/>
                </a:solidFill>
              </a:rPr>
              <a:t>Access quantum regimes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603286-0A55-5C42-2A60-907D4A88F333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3091945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04717-DB3E-4BCF-FEE3-B44C440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8CC8-EE8F-CEFA-0926-928B978A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89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66FCD-8518-9889-E012-E249BFA0DB98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49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601C48-5F4A-D5AE-433B-41C393FD71E4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2862F-4329-336B-1EF8-7FBC56F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90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B5A54-73D5-1A84-9F66-4A5FE7B39EF6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87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30C57-6ADF-0EB2-2B54-53C8DB2EBB32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EF7666-4886-708A-FCA3-9426B99898F4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25AFD-8129-3759-E5D3-E0854F081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91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15CD1-A688-763D-B439-E01231028C89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3877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5EBFA-7A6A-2EF2-D199-E030754FF990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7585-DC90-FF5F-9938-05A9A189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92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DBFEB6-2409-2F85-F427-92AFD4682AEA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31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EAB4-3EC4-6513-132E-CBAB54AB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93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A8991D-0F6C-167D-9405-CF2E70BBA76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58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D81-EB6C-014E-8AB1-7D3B344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8D69-0866-714E-9EB3-37B76B76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Material at room temperature has thermal fluctuations (phonons)</a:t>
            </a:r>
          </a:p>
          <a:p>
            <a:r>
              <a:rPr lang="en-US" sz="2400" dirty="0"/>
              <a:t>Laser light backscatters off </a:t>
            </a:r>
            <a:r>
              <a:rPr lang="en-US" sz="2400" i="1" dirty="0"/>
              <a:t>retreating</a:t>
            </a:r>
            <a:r>
              <a:rPr lang="en-US" sz="2400" dirty="0"/>
              <a:t> sound wave (Brillouin scattering)</a:t>
            </a:r>
          </a:p>
          <a:p>
            <a:r>
              <a:rPr lang="en-US" sz="2400" dirty="0"/>
              <a:t>Energy transfers from </a:t>
            </a:r>
            <a:r>
              <a:rPr lang="en-US" sz="2400" i="1" dirty="0"/>
              <a:t>light</a:t>
            </a:r>
            <a:r>
              <a:rPr lang="en-US" sz="2400" dirty="0"/>
              <a:t> to </a:t>
            </a:r>
            <a:r>
              <a:rPr lang="en-US" sz="2400" i="1" dirty="0"/>
              <a:t>sound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Returning light is frequency </a:t>
            </a:r>
            <a:r>
              <a:rPr lang="en-US" sz="2000" i="1" dirty="0"/>
              <a:t>down</a:t>
            </a:r>
            <a:r>
              <a:rPr lang="en-US" sz="2000" dirty="0"/>
              <a:t>shifted (</a:t>
            </a:r>
            <a:r>
              <a:rPr lang="en-US" sz="2000" i="1" dirty="0"/>
              <a:t>red</a:t>
            </a:r>
            <a:r>
              <a:rPr lang="en-US" sz="2000" dirty="0"/>
              <a:t>-shifted)</a:t>
            </a:r>
          </a:p>
          <a:p>
            <a:pPr lvl="1"/>
            <a:r>
              <a:rPr lang="en-US" sz="2000" dirty="0"/>
              <a:t>Sound wave intensity is </a:t>
            </a:r>
            <a:r>
              <a:rPr lang="en-US" sz="2000" i="1" dirty="0"/>
              <a:t>increased</a:t>
            </a:r>
            <a:r>
              <a:rPr lang="en-US" sz="2000" dirty="0"/>
              <a:t> (</a:t>
            </a:r>
            <a:r>
              <a:rPr lang="en-US" sz="2000" i="1" dirty="0"/>
              <a:t>heated</a:t>
            </a:r>
            <a:r>
              <a:rPr lang="en-US" sz="2000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D29EE4-6831-CA4F-BA38-1788C6CB4EC8}"/>
              </a:ext>
            </a:extLst>
          </p:cNvPr>
          <p:cNvCxnSpPr/>
          <p:nvPr/>
        </p:nvCxnSpPr>
        <p:spPr>
          <a:xfrm>
            <a:off x="5756989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4C01F8-7D64-234E-8091-DA4EC96425B9}"/>
              </a:ext>
            </a:extLst>
          </p:cNvPr>
          <p:cNvCxnSpPr>
            <a:cxnSpLocks/>
          </p:cNvCxnSpPr>
          <p:nvPr/>
        </p:nvCxnSpPr>
        <p:spPr>
          <a:xfrm>
            <a:off x="5853405" y="4988768"/>
            <a:ext cx="0" cy="7439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60F6CA-1168-9B4C-9E6A-149F95EB19AD}"/>
              </a:ext>
            </a:extLst>
          </p:cNvPr>
          <p:cNvCxnSpPr/>
          <p:nvPr/>
        </p:nvCxnSpPr>
        <p:spPr>
          <a:xfrm>
            <a:off x="594982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59F03A-3BFA-BF47-B386-E428C5425CD7}"/>
              </a:ext>
            </a:extLst>
          </p:cNvPr>
          <p:cNvCxnSpPr/>
          <p:nvPr/>
        </p:nvCxnSpPr>
        <p:spPr>
          <a:xfrm>
            <a:off x="6046238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8D3718-7BE9-5D4B-A520-754BDA6C6EA0}"/>
              </a:ext>
            </a:extLst>
          </p:cNvPr>
          <p:cNvCxnSpPr/>
          <p:nvPr/>
        </p:nvCxnSpPr>
        <p:spPr>
          <a:xfrm>
            <a:off x="6142655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3C666-D7D5-6D4D-95B2-50875C4A4E42}"/>
              </a:ext>
            </a:extLst>
          </p:cNvPr>
          <p:cNvCxnSpPr/>
          <p:nvPr/>
        </p:nvCxnSpPr>
        <p:spPr>
          <a:xfrm>
            <a:off x="6239071" y="4988768"/>
            <a:ext cx="0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16CD90-BC71-A247-B562-85D4DC426653}"/>
              </a:ext>
            </a:extLst>
          </p:cNvPr>
          <p:cNvCxnSpPr>
            <a:cxnSpLocks/>
          </p:cNvCxnSpPr>
          <p:nvPr/>
        </p:nvCxnSpPr>
        <p:spPr>
          <a:xfrm flipV="1">
            <a:off x="6298164" y="5360754"/>
            <a:ext cx="12254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6BBFAF-2C5C-E444-AC38-14CC682C75CA}"/>
              </a:ext>
            </a:extLst>
          </p:cNvPr>
          <p:cNvCxnSpPr/>
          <p:nvPr/>
        </p:nvCxnSpPr>
        <p:spPr>
          <a:xfrm>
            <a:off x="4792825" y="5405535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015-8A67-0A4D-8244-36B92962A870}"/>
              </a:ext>
            </a:extLst>
          </p:cNvPr>
          <p:cNvCxnSpPr>
            <a:cxnSpLocks/>
          </p:cNvCxnSpPr>
          <p:nvPr/>
        </p:nvCxnSpPr>
        <p:spPr>
          <a:xfrm flipH="1">
            <a:off x="4718180" y="5209592"/>
            <a:ext cx="8895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7943DD-6C7E-6644-9DEA-9558A93DBBEE}"/>
              </a:ext>
            </a:extLst>
          </p:cNvPr>
          <p:cNvSpPr txBox="1"/>
          <p:nvPr/>
        </p:nvSpPr>
        <p:spPr>
          <a:xfrm>
            <a:off x="5586557" y="5835626"/>
            <a:ext cx="83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phonon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E3027A-2208-CC4B-A451-A4DFD3544FA9}"/>
              </a:ext>
            </a:extLst>
          </p:cNvPr>
          <p:cNvSpPr txBox="1"/>
          <p:nvPr/>
        </p:nvSpPr>
        <p:spPr>
          <a:xfrm>
            <a:off x="7170291" y="50222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CA9CA-360D-8B40-99B8-75F6199F3A29}"/>
              </a:ext>
            </a:extLst>
          </p:cNvPr>
          <p:cNvSpPr txBox="1"/>
          <p:nvPr/>
        </p:nvSpPr>
        <p:spPr>
          <a:xfrm>
            <a:off x="4752909" y="5405535"/>
            <a:ext cx="3385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DE831-EFEA-5C40-A223-7F9B5888E9A0}"/>
              </a:ext>
            </a:extLst>
          </p:cNvPr>
          <p:cNvSpPr txBox="1"/>
          <p:nvPr/>
        </p:nvSpPr>
        <p:spPr>
          <a:xfrm>
            <a:off x="4205961" y="4819491"/>
            <a:ext cx="10310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dirty="0"/>
              <a:t>⍵’ = ⍵ - Ω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4A7FBA-F5DA-574B-B2A9-D511705F2C08}"/>
              </a:ext>
            </a:extLst>
          </p:cNvPr>
          <p:cNvSpPr/>
          <p:nvPr/>
        </p:nvSpPr>
        <p:spPr>
          <a:xfrm>
            <a:off x="4144350" y="4548565"/>
            <a:ext cx="3704252" cy="1711871"/>
          </a:xfrm>
          <a:prstGeom prst="rect">
            <a:avLst/>
          </a:prstGeom>
          <a:noFill/>
          <a:ln w="19050">
            <a:solidFill>
              <a:srgbClr val="C96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AB5F0-20C4-DD4A-AEA9-D224C21B5B27}"/>
              </a:ext>
            </a:extLst>
          </p:cNvPr>
          <p:cNvSpPr txBox="1"/>
          <p:nvPr/>
        </p:nvSpPr>
        <p:spPr>
          <a:xfrm>
            <a:off x="5566486" y="4145183"/>
            <a:ext cx="859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96893"/>
                </a:solidFill>
              </a:rPr>
              <a:t>Stokes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DDFA8-CC03-ACCF-853F-A409650C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94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26692C-F70B-A135-8083-3B1DD231D19E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568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EC2-70EE-82E4-90B8-F4D7B916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Heating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32D411-A4F9-31F6-939C-9F90CD04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077"/>
          <a:stretch/>
        </p:blipFill>
        <p:spPr>
          <a:xfrm>
            <a:off x="2120138" y="1414450"/>
            <a:ext cx="7951724" cy="5307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2408-335A-C27C-348B-99CE6E11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8E9434-AC07-9246-9A52-CCDEC7B98F1B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609003" cy="0"/>
          </a:xfrm>
          <a:prstGeom prst="line">
            <a:avLst/>
          </a:prstGeom>
          <a:ln w="38100">
            <a:solidFill>
              <a:srgbClr val="C968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A577-B76D-65D2-2CE0-2A1B7A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D05E54-18E8-1423-01AD-58819D0F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3110" y="1733550"/>
            <a:ext cx="579759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2AEE3-D176-0B83-D4F5-61A87128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764228-A7DD-C7E2-D184-E04D6EF2021D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BBC494-3FFF-0A50-6CA3-1C389E07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1" y="169068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287EE5-EEC8-291F-7121-5B0EBB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F4BB-751A-DA57-94C5-49946C9A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B5D45-8145-1BB4-DB97-E1907623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222F8D-E749-5A74-DB87-696B2B434D40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9E6C7-F57F-FEED-E369-B089FEDF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726893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70DB04-7FF8-EE1C-BC59-EB1EFA79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7E7C-5992-94D0-00B2-589FE3FF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Amplitudes: Experiment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7500-63A8-06FA-E2C4-4F77104B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B377-09E1-6B43-AABC-6541C2BC4918}" type="slidenum">
              <a:rPr lang="en-US" smtClean="0"/>
              <a:t>98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37D19-F75F-78D5-7049-74A6DCF529F7}"/>
              </a:ext>
            </a:extLst>
          </p:cNvPr>
          <p:cNvCxnSpPr>
            <a:cxnSpLocks/>
          </p:cNvCxnSpPr>
          <p:nvPr/>
        </p:nvCxnSpPr>
        <p:spPr>
          <a:xfrm>
            <a:off x="939281" y="1324944"/>
            <a:ext cx="5864642" cy="0"/>
          </a:xfrm>
          <a:prstGeom prst="line">
            <a:avLst/>
          </a:prstGeom>
          <a:ln w="38100">
            <a:solidFill>
              <a:srgbClr val="637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1D652A-8E50-E747-8C2C-42DDCBFD6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974" y="1356560"/>
            <a:ext cx="7148051" cy="5364915"/>
          </a:xfrm>
        </p:spPr>
      </p:pic>
    </p:spTree>
    <p:extLst>
      <p:ext uri="{BB962C8B-B14F-4D97-AF65-F5344CB8AC3E}">
        <p14:creationId xmlns:p14="http://schemas.microsoft.com/office/powerpoint/2010/main" val="157275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2350</Words>
  <Application>Microsoft Macintosh PowerPoint</Application>
  <PresentationFormat>Widescreen</PresentationFormat>
  <Paragraphs>724</Paragraphs>
  <Slides>111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7" baseType="lpstr">
      <vt:lpstr>Aptos</vt:lpstr>
      <vt:lpstr>Aptos Display</vt:lpstr>
      <vt:lpstr>Arial</vt:lpstr>
      <vt:lpstr>Cambria Math</vt:lpstr>
      <vt:lpstr>Wingdings</vt:lpstr>
      <vt:lpstr>Office Theme</vt:lpstr>
      <vt:lpstr>Controlling Traveling-Wave Phonons at Room Temperature</vt:lpstr>
      <vt:lpstr>Brillouin Scattering: Optomechanical Coupling</vt:lpstr>
      <vt:lpstr>Brillouin Scattering: Optomechanical Coupling</vt:lpstr>
      <vt:lpstr>Brillouin Scattering: Optomechanical Coupling</vt:lpstr>
      <vt:lpstr>Brillouin Scattering: Optomechanical Coupling</vt:lpstr>
      <vt:lpstr>Controlling Sound with Light</vt:lpstr>
      <vt:lpstr>Controlling Sound with Light</vt:lpstr>
      <vt:lpstr>Controlling Sound with Light</vt:lpstr>
      <vt:lpstr>Laser Cooling</vt:lpstr>
      <vt:lpstr>Laser Cooling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Laser Cooling of a Continuum of Modes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Optomechanical Cooling</vt:lpstr>
      <vt:lpstr>Solution: CS2-Filled Liquid-Core Optical Fiber</vt:lpstr>
      <vt:lpstr>Solution: CS2-Filled Liquid-Core Optical Fiber</vt:lpstr>
      <vt:lpstr>Solution: CS2-Filled Liquid-Core Optical Fiber</vt:lpstr>
      <vt:lpstr>Solution: CS2-Filled Liquid-Core Optical Fiber</vt:lpstr>
      <vt:lpstr>Liquid-core Optical Fiber Sample</vt:lpstr>
      <vt:lpstr>Liquid-core Optical Fiber Sample</vt:lpstr>
      <vt:lpstr>Liquid-core Optical Fiber Sample</vt:lpstr>
      <vt:lpstr>Liquid-core Optical Fiber Sample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Cooling Figure of Merit</vt:lpstr>
      <vt:lpstr>Experimental Setup</vt:lpstr>
      <vt:lpstr>Results</vt:lpstr>
      <vt:lpstr>Results</vt:lpstr>
      <vt:lpstr>Results</vt:lpstr>
      <vt:lpstr>Results</vt:lpstr>
      <vt:lpstr>Controlling Sound with Light</vt:lpstr>
      <vt:lpstr>Controlling Sound with Light</vt:lpstr>
      <vt:lpstr>Brillouin Spectroscopy</vt:lpstr>
      <vt:lpstr>Brillouin Spectroscopy</vt:lpstr>
      <vt:lpstr>Traditional Brillouin Scattering</vt:lpstr>
      <vt:lpstr>Traditional Brillouin Scattering</vt:lpstr>
      <vt:lpstr>Traditional Brillouin Scattering</vt:lpstr>
      <vt:lpstr>Coherently Stimulated Brillouin Scattering?</vt:lpstr>
      <vt:lpstr>Phase Matching Relaxation</vt:lpstr>
      <vt:lpstr>Phase Matching Relaxation</vt:lpstr>
      <vt:lpstr>Phase Matching Relaxation</vt:lpstr>
      <vt:lpstr>Cheating Phase Matching</vt:lpstr>
      <vt:lpstr>Cheating Phase Matching</vt:lpstr>
      <vt:lpstr>Coherently Stimulated Brillouin Spectroscopy</vt:lpstr>
      <vt:lpstr>Coherently Stimulated Brillouin Spectroscopy</vt:lpstr>
      <vt:lpstr>CoBS vs StimBS vs SponBS</vt:lpstr>
      <vt:lpstr>CoBS vs StimBS vs SponBS</vt:lpstr>
      <vt:lpstr>CoBS:</vt:lpstr>
      <vt:lpstr>CoBS:</vt:lpstr>
      <vt:lpstr>Controlling Sound with Light</vt:lpstr>
      <vt:lpstr>Controlling Sound with Light</vt:lpstr>
      <vt:lpstr>Explore Brillouin/Raman Transition</vt:lpstr>
      <vt:lpstr>Explore Brillouin/Raman Transition</vt:lpstr>
      <vt:lpstr>Explore Brillouin/Raman Transition</vt:lpstr>
      <vt:lpstr>Reflected Phonons Create Standing Waves</vt:lpstr>
      <vt:lpstr>In-Phase Phonons Constructively Interfere</vt:lpstr>
      <vt:lpstr>In-Phase Phonons Constructively Interfere</vt:lpstr>
      <vt:lpstr>In-Phase Phonons Constructively Interfere</vt:lpstr>
      <vt:lpstr>In-Phase Phonons Constructively Interfere</vt:lpstr>
      <vt:lpstr>Gain of Relevant Materials</vt:lpstr>
      <vt:lpstr>1 cm Germanium-Doped Fiber</vt:lpstr>
      <vt:lpstr>1 mm Germanium-Doped Fiber</vt:lpstr>
      <vt:lpstr>1 cm CS2</vt:lpstr>
      <vt:lpstr>4 mm CS2</vt:lpstr>
      <vt:lpstr>1 μm TeO2</vt:lpstr>
      <vt:lpstr>1 μm TeO2 Again</vt:lpstr>
      <vt:lpstr>1 mm CS2</vt:lpstr>
      <vt:lpstr>100 μm CS2</vt:lpstr>
      <vt:lpstr>Suspended Silica Chip Waveguide</vt:lpstr>
      <vt:lpstr>Controlling Sound with Light</vt:lpstr>
      <vt:lpstr>Controlling Sound with Light</vt:lpstr>
      <vt:lpstr>Controlling Sound with Light</vt:lpstr>
      <vt:lpstr>Conclusion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Optomechanical Heating</vt:lpstr>
      <vt:lpstr>Amplitudes: Experiment A</vt:lpstr>
      <vt:lpstr>Amplitudes: Experiment A</vt:lpstr>
      <vt:lpstr>Amplitudes: Experiment A</vt:lpstr>
      <vt:lpstr>LCOF Fabrication</vt:lpstr>
      <vt:lpstr>Cooling Experiment B</vt:lpstr>
      <vt:lpstr>Cooling Experiment B</vt:lpstr>
      <vt:lpstr>Cooling Experiment B</vt:lpstr>
      <vt:lpstr>Cooling Experiment B</vt:lpstr>
      <vt:lpstr>Cooling Experiment B</vt:lpstr>
      <vt:lpstr>Phase Matching Bandwidth</vt:lpstr>
      <vt:lpstr>Sub-10 fW Sensitivity</vt:lpstr>
      <vt:lpstr>P, S, Pr Contribute Equally</vt:lpstr>
      <vt:lpstr>Fano Resonance</vt:lpstr>
      <vt:lpstr>Fano Resonance</vt:lpstr>
      <vt:lpstr>Elastically-Suspended Photonic-Phononic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Joel Johnson</dc:creator>
  <cp:lastModifiedBy>Joel Johnson</cp:lastModifiedBy>
  <cp:revision>98</cp:revision>
  <dcterms:created xsi:type="dcterms:W3CDTF">2025-04-20T15:36:52Z</dcterms:created>
  <dcterms:modified xsi:type="dcterms:W3CDTF">2025-04-24T07:39:29Z</dcterms:modified>
</cp:coreProperties>
</file>